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8" r:id="rId3"/>
    <p:sldId id="325" r:id="rId4"/>
    <p:sldId id="326" r:id="rId5"/>
    <p:sldId id="327" r:id="rId6"/>
    <p:sldId id="259" r:id="rId7"/>
    <p:sldId id="263" r:id="rId8"/>
    <p:sldId id="265" r:id="rId9"/>
    <p:sldId id="266" r:id="rId10"/>
    <p:sldId id="268" r:id="rId11"/>
    <p:sldId id="349" r:id="rId12"/>
    <p:sldId id="320" r:id="rId13"/>
    <p:sldId id="293" r:id="rId14"/>
    <p:sldId id="294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7" r:id="rId24"/>
    <p:sldId id="338" r:id="rId25"/>
    <p:sldId id="339" r:id="rId26"/>
    <p:sldId id="340" r:id="rId27"/>
    <p:sldId id="342" r:id="rId28"/>
    <p:sldId id="343" r:id="rId29"/>
    <p:sldId id="344" r:id="rId30"/>
    <p:sldId id="350" r:id="rId31"/>
    <p:sldId id="345" r:id="rId32"/>
    <p:sldId id="346" r:id="rId33"/>
    <p:sldId id="348" r:id="rId3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Montserrat" panose="02000000000000000000" pitchFamily="2" charset="0"/>
      <p:regular r:id="rId40"/>
      <p:bold r:id="rId41"/>
      <p:italic r:id="rId42"/>
      <p:boldItalic r:id="rId43"/>
    </p:embeddedFont>
    <p:embeddedFont>
      <p:font typeface="Montserrat SemiBold" panose="02000000000000000000" pitchFamily="2" charset="0"/>
      <p:regular r:id="rId44"/>
      <p:bold r:id="rId45"/>
      <p:italic r:id="rId46"/>
      <p:boldItalic r:id="rId47"/>
    </p:embeddedFont>
    <p:embeddedFont>
      <p:font typeface="PT Serif" panose="020A0603040505020204" pitchFamily="18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8" autoAdjust="0"/>
  </p:normalViewPr>
  <p:slideViewPr>
    <p:cSldViewPr snapToGrid="0">
      <p:cViewPr varScale="1">
        <p:scale>
          <a:sx n="121" d="100"/>
          <a:sy n="121" d="100"/>
        </p:scale>
        <p:origin x="13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font" Target="fonts/font4.fntdata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font" Target="fonts/font7.fntdata" /><Relationship Id="rId47" Type="http://schemas.openxmlformats.org/officeDocument/2006/relationships/font" Target="fonts/font12.fntdata" /><Relationship Id="rId50" Type="http://schemas.openxmlformats.org/officeDocument/2006/relationships/font" Target="fonts/font15.fntdata" /><Relationship Id="rId55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font" Target="fonts/font3.fntdata" /><Relationship Id="rId46" Type="http://schemas.openxmlformats.org/officeDocument/2006/relationships/font" Target="fonts/font11.fnt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font" Target="fonts/font6.fntdata" /><Relationship Id="rId54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font" Target="fonts/font2.fntdata" /><Relationship Id="rId40" Type="http://schemas.openxmlformats.org/officeDocument/2006/relationships/font" Target="fonts/font5.fntdata" /><Relationship Id="rId45" Type="http://schemas.openxmlformats.org/officeDocument/2006/relationships/font" Target="fonts/font10.fntdata" /><Relationship Id="rId53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font" Target="fonts/font1.fntdata" /><Relationship Id="rId49" Type="http://schemas.openxmlformats.org/officeDocument/2006/relationships/font" Target="fonts/font14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font" Target="fonts/font9.fntdata" /><Relationship Id="rId52" Type="http://schemas.openxmlformats.org/officeDocument/2006/relationships/commentAuthors" Target="commentAuthor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notesMaster" Target="notesMasters/notesMaster1.xml" /><Relationship Id="rId43" Type="http://schemas.openxmlformats.org/officeDocument/2006/relationships/font" Target="fonts/font8.fntdata" /><Relationship Id="rId48" Type="http://schemas.openxmlformats.org/officeDocument/2006/relationships/font" Target="fonts/font13.fntdata" /><Relationship Id="rId56" Type="http://schemas.openxmlformats.org/officeDocument/2006/relationships/tableStyles" Target="tableStyles.xml" /><Relationship Id="rId8" Type="http://schemas.openxmlformats.org/officeDocument/2006/relationships/slide" Target="slides/slide7.xml" /><Relationship Id="rId51" Type="http://schemas.openxmlformats.org/officeDocument/2006/relationships/font" Target="fonts/font16.fntdata" /><Relationship Id="rId3" Type="http://schemas.openxmlformats.org/officeDocument/2006/relationships/slide" Target="slides/slide2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02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18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965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84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468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39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40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368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08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67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337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741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49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277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475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91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997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909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875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7613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7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78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76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600173/1" TargetMode="Externa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1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3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8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0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4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7.png" /><Relationship Id="rId4" Type="http://schemas.openxmlformats.org/officeDocument/2006/relationships/image" Target="../media/image36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0.png" /><Relationship Id="rId4" Type="http://schemas.openxmlformats.org/officeDocument/2006/relationships/image" Target="../media/image39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2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5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8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8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688520" y="2200813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altLang="ru-RU" sz="2400" b="1" dirty="0">
                <a:solidFill>
                  <a:srgbClr val="7030A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«Организация отдыха и оздоровления детей в каникулярное время</a:t>
            </a: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(функций)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«Путевка в лагерь», выбрать действие «Отдых детей на каникулах».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8" y="2140024"/>
            <a:ext cx="5444579" cy="118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6141908" y="2140024"/>
            <a:ext cx="2689226" cy="2390994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2187388" y="2967318"/>
            <a:ext cx="4778188" cy="13357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На странице Департамента образования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168" y="1297506"/>
            <a:ext cx="3920866" cy="31688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321" y="3700732"/>
            <a:ext cx="1267463" cy="5175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1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>
                <a:hlinkClick r:id="rId3"/>
              </a:rPr>
              <a:t>https://www.gosuslugi.ru/600173/1</a:t>
            </a:r>
            <a:endParaRPr lang="ru-RU" altLang="ru-RU" dirty="0"/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  <a:p>
            <a:pPr marL="268288" indent="0"/>
            <a:endParaRPr lang="ru-RU" altLang="ru-RU" sz="800" dirty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Выбрать «Начать».</a:t>
            </a:r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637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4592625" y="1241389"/>
            <a:ext cx="3649534" cy="32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04736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того, кто обращается за услугой 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52" y="1411516"/>
            <a:ext cx="5362132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представитель ребенка, то необходимо загрузить документ, подтверждающий полномочия представителя на подачу заявления от имени физического лица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21" y="1117914"/>
            <a:ext cx="3426595" cy="37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родитель (законный представитель) ребенка, то данные будут загружены из Личного кабинета заявителя.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29" y="1187398"/>
            <a:ext cx="3254991" cy="36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Проверьте  свой номер телефона, электронную почту и адрес места жительства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5" y="1853080"/>
            <a:ext cx="2944014" cy="1673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7" y="1860662"/>
            <a:ext cx="2946397" cy="1689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72" y="2968543"/>
            <a:ext cx="2909538" cy="18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dirty="0"/>
              <a:t>Укажите сведения о ребенке (детях). Данные загружаются из Личного кабинета, в случае отсутствия данных о ребенке (детях), необходимо добавить их в Личном кабинете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2060444"/>
            <a:ext cx="3668824" cy="2718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91" y="1846730"/>
            <a:ext cx="2914925" cy="30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выбора ребенка, данные которого указаны в Личном кабинете, на форме услуги предоставляется возможность проверки и редактирования данных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" y="2089052"/>
            <a:ext cx="3663580" cy="2252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97" y="2089052"/>
            <a:ext cx="3786225" cy="22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31" y="1478865"/>
            <a:ext cx="6012701" cy="29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8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(весенние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44357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10.02.2025 до 23:59 17.02.2025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весенних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20.02.2025 до 23:59 01.04.2025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весенних каникул (на свободные места).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0" indent="0"/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22" y="1328697"/>
            <a:ext cx="3474471" cy="3421154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ребенок имеет свидетельство о рождения иностранного государства, то необходимо загрузить нотариально заверенный электронный документ. 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52" y="1526876"/>
            <a:ext cx="3387875" cy="31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15" y="1117914"/>
            <a:ext cx="2931269" cy="2116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1" y="2930385"/>
            <a:ext cx="3186128" cy="1537420"/>
          </a:xfrm>
          <a:prstGeom prst="rect">
            <a:avLst/>
          </a:prstGeom>
        </p:spPr>
      </p:pic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адрес места жительства ребенка совпадает с адресом места жительства заявителя, то необходимо сделать об этом отметку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4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7" y="2384081"/>
            <a:ext cx="4270074" cy="2095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3" y="1342838"/>
            <a:ext cx="3975653" cy="20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7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было указано, что фамилии у ребенка и заявителя разные, необходимо указать причину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96" y="1268083"/>
            <a:ext cx="3561788" cy="29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установления отцовства над ребенком,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70" y="1392740"/>
            <a:ext cx="3903946" cy="29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46158" y="1242205"/>
            <a:ext cx="8056407" cy="1526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заключения брака, то необходимо указать где зарегистрирован брак.</a:t>
            </a:r>
          </a:p>
          <a:p>
            <a:pPr marL="268288" indent="0"/>
            <a:r>
              <a:rPr lang="ru-RU" altLang="ru-RU" dirty="0"/>
              <a:t>В случае регистрации брака на территории иностранного государства,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39" y="2530598"/>
            <a:ext cx="3628877" cy="1745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9" y="2530598"/>
            <a:ext cx="2863226" cy="2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9168" y="1233579"/>
            <a:ext cx="2970921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расторжения брака, то необходимо указать где расторгнут брак.</a:t>
            </a:r>
          </a:p>
          <a:p>
            <a:pPr marL="268288" indent="0"/>
            <a:r>
              <a:rPr lang="ru-RU" altLang="ru-RU" dirty="0"/>
              <a:t>В случае расторжения брака на территории иностранного государства, необходимо указать реквизиты свидетельства и загрузить документ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13" y="1117914"/>
            <a:ext cx="2951619" cy="1405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19" y="1700221"/>
            <a:ext cx="2497415" cy="1832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63" y="2616585"/>
            <a:ext cx="2339669" cy="23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6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изменения, то необходимо выбрать кто изменил фамилию и указать реквизиты документа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1" y="2051369"/>
            <a:ext cx="3470544" cy="1918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24" y="1961670"/>
            <a:ext cx="2779142" cy="2008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6" y="2706944"/>
            <a:ext cx="2884814" cy="21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6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связи с использованием региональной системы, при выборе категории, к которой относится ребенок, необходимо в поле поиска указать значение «Екатеринбург»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2" y="2406364"/>
            <a:ext cx="3402796" cy="17647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2" y="1973636"/>
            <a:ext cx="3162471" cy="27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(летние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03.03.2025 до 23:59 10.03.2025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17.03.2025 до 23:59 24.03.2025 </a:t>
            </a:r>
            <a:r>
              <a:rPr lang="ru-RU" sz="1600" dirty="0"/>
              <a:t>– прием заявлений о предоставлении права получения путевки в лагеря с дневным пребываниям детей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13.03.2025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(на свободные места);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27.03.2025 </a:t>
            </a:r>
            <a:r>
              <a:rPr lang="ru-RU" sz="1600" dirty="0"/>
              <a:t>- прием заявлений о предоставлении права получения путевки в лагеря с дневным пребываниям детей в период летних каникул (на свободные места).</a:t>
            </a:r>
          </a:p>
          <a:p>
            <a:pPr marL="0" indent="0"/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17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4672C5-E089-4D00-A5D9-54A1D48BE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93" t="13333" r="33621" b="7653"/>
          <a:stretch/>
        </p:blipFill>
        <p:spPr>
          <a:xfrm>
            <a:off x="4966137" y="1151001"/>
            <a:ext cx="2758797" cy="3762780"/>
          </a:xfrm>
          <a:prstGeom prst="rect">
            <a:avLst/>
          </a:prstGeom>
        </p:spPr>
      </p:pic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4085678" cy="3434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268288" indent="0"/>
            <a:r>
              <a:rPr lang="ru-RU" altLang="ru-RU" dirty="0"/>
              <a:t>В случае подачи заявления о предоставлении субсидированной путевки и отсутствия документов, подтверждающих право на получение путевки за неполную стоимость, следует выбрать категорию «Без льгот (по оплате)». 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  <a:p>
            <a:pPr marL="268288" indent="0"/>
            <a:r>
              <a:rPr lang="ru-RU" altLang="ru-RU" dirty="0"/>
              <a:t>Для подачи заявления о предоставлении путевки  за полную стоимость, необходимо выбрать соответствующее значение «Без льгот (полная стоимость путевки)»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 случае отсутствия льгот, позволяющих получить путевки во внеочередном или первоочередном порядке, необходимо выбрать значение «Без льгот (по очереди)»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6542" y="2207171"/>
            <a:ext cx="2507258" cy="512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56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Для выбора организации отдыха и оздоровления, необходимо в поле «Организация» ввести название организации, выбрать из списка организацию (</a:t>
            </a:r>
            <a:r>
              <a:rPr lang="ru-RU" altLang="ru-RU" b="1" dirty="0" err="1"/>
              <a:t>ДепОбр</a:t>
            </a:r>
            <a:r>
              <a:rPr lang="ru-RU" altLang="ru-RU" b="1" dirty="0"/>
              <a:t> АГ Екатеринбурга </a:t>
            </a:r>
            <a:r>
              <a:rPr lang="ru-RU" altLang="ru-RU" dirty="0"/>
              <a:t>– название организации) и период отдыха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6FBEF-6E2E-4EF8-A625-405796741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3" t="28046" r="33535" b="39157"/>
          <a:stretch/>
        </p:blipFill>
        <p:spPr>
          <a:xfrm>
            <a:off x="880709" y="2375015"/>
            <a:ext cx="3289271" cy="188209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CBAD36-A3DB-4C23-B605-906C37E5C04A}"/>
              </a:ext>
            </a:extLst>
          </p:cNvPr>
          <p:cNvSpPr/>
          <p:nvPr/>
        </p:nvSpPr>
        <p:spPr>
          <a:xfrm>
            <a:off x="1056289" y="2971038"/>
            <a:ext cx="2624959" cy="43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DAE14D-C790-4100-88BB-0205064ED6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34" t="28046" r="33621" b="22146"/>
          <a:stretch/>
        </p:blipFill>
        <p:spPr>
          <a:xfrm>
            <a:off x="4625018" y="2124404"/>
            <a:ext cx="3003331" cy="256189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82AE17-5925-47DC-977C-D2314C5117FC}"/>
              </a:ext>
            </a:extLst>
          </p:cNvPr>
          <p:cNvSpPr/>
          <p:nvPr/>
        </p:nvSpPr>
        <p:spPr>
          <a:xfrm>
            <a:off x="4814203" y="2753880"/>
            <a:ext cx="2624959" cy="1833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40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424" y="1375862"/>
            <a:ext cx="8659772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/>
              <a:t>В случае необходимости в предоставлении оригиналов документов, в личный кабинет заявителя поступит уведомление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34" y="2143012"/>
            <a:ext cx="3756624" cy="26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7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154396"/>
            <a:ext cx="8973023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/>
              <a:t>Выбор места получения результата предоставления услуги на бумажном носителе, подтверждение отправки заявления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1E0B8E-23DC-4A82-8981-433AB4E94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61" r="35086" b="35479"/>
          <a:stretch/>
        </p:blipFill>
        <p:spPr>
          <a:xfrm>
            <a:off x="189236" y="1923896"/>
            <a:ext cx="4788686" cy="21685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3FFE82-53FC-4B1C-8DA4-2D2B08FF0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641" y="2141006"/>
            <a:ext cx="3824123" cy="21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(осенние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08.09.2025 до 23:59 15.09.2025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18.09.2025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 (на свободные места).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93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(зимние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10.11.2025 до 23:59 17.11.2025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зимних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20.11.2025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зимних каникул (на свободные места).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92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(с 14 лет - паспорт гражданина </a:t>
            </a:r>
            <a:r>
              <a:rPr lang="ru-RU" dirty="0" err="1"/>
              <a:t>Росийской</a:t>
            </a:r>
            <a:r>
              <a:rPr lang="ru-RU" dirty="0"/>
              <a:t> Федерации);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первоочередное и преимущественное право предоставления путевки в организацию отдыха и оздоровления (при наличии права);</a:t>
            </a:r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право льготы по оплате за путевку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ЕПГУ,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12769</TotalTime>
  <Words>1260</Words>
  <Application>Microsoft Office PowerPoint</Application>
  <PresentationFormat>Экран (16:9)</PresentationFormat>
  <Paragraphs>128</Paragraphs>
  <Slides>33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Gameday</vt:lpstr>
      <vt:lpstr>            Предоставление муниципальной услуги  «Организация отдыха и оздоровления детей в каникулярное время»  с использованием федеральной портальной формы на Едином портале государственных и муниципальных услуг (функций) </vt:lpstr>
      <vt:lpstr>Когда подавать заявление (весенние каникулы):</vt:lpstr>
      <vt:lpstr>Когда подавать заявление (летние каникулы):</vt:lpstr>
      <vt:lpstr>Когда подавать заявление (осенние каникулы):</vt:lpstr>
      <vt:lpstr>Когда подавать заявление (зимние каникулы):</vt:lpstr>
      <vt:lpstr>Какие документы необходимы для заполнения заявления:</vt:lpstr>
      <vt:lpstr>Если нет регистрации на ЕПГУ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natali.gejdarova@mail.ru</cp:lastModifiedBy>
  <cp:revision>148</cp:revision>
  <dcterms:modified xsi:type="dcterms:W3CDTF">2025-02-09T13:28:42Z</dcterms:modified>
</cp:coreProperties>
</file>