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73A8D"/>
    <a:srgbClr val="129481"/>
    <a:srgbClr val="0F2741"/>
    <a:srgbClr val="001736"/>
    <a:srgbClr val="003374"/>
    <a:srgbClr val="C9A093"/>
    <a:srgbClr val="F1F1F1"/>
    <a:srgbClr val="385592"/>
    <a:srgbClr val="3A5896"/>
    <a:srgbClr val="1D3C7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6" y="119269"/>
            <a:ext cx="7839635" cy="977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1906" y="2537011"/>
            <a:ext cx="7211914" cy="3478025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Меры социальной поддержки родителей, воспитывающих детей с ограниченными возможностями здоровья</a:t>
            </a:r>
            <a:endParaRPr lang="en-US" sz="4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1" y="1246094"/>
            <a:ext cx="5710518" cy="359484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Одному из родителей (опекуну, попечителю) предоставляются по его заявлению 4 дополнительных оплачиваемых выходных дня в календарном месяце, оформляемых приказом (распоряжением) работодателя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Обеспечение бесплатными </a:t>
            </a:r>
            <a:r>
              <a:rPr lang="ru-RU" dirty="0" smtClean="0"/>
              <a:t>лекарствами по рецептам врача, при условии получения НСУ в натуральной форме</a:t>
            </a:r>
          </a:p>
          <a:p>
            <a:r>
              <a:rPr lang="ru-RU" dirty="0" smtClean="0"/>
              <a:t>Получение акта обследования жилищно-бытовых условия семьи (для предоставления в благотворительные фонды) или акта подтверждения наличия приобретенного средства интеграции в общество ребенка-инвалида (для ПФР в случае получения компенсации через мат.капитал)</a:t>
            </a:r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205318" y="5163671"/>
            <a:ext cx="3621741" cy="1479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endParaRPr lang="ru-RU" sz="4000" b="1" dirty="0" smtClean="0"/>
          </a:p>
        </p:txBody>
      </p:sp>
      <p:grpSp>
        <p:nvGrpSpPr>
          <p:cNvPr id="20" name="Group 96"/>
          <p:cNvGrpSpPr>
            <a:grpSpLocks/>
          </p:cNvGrpSpPr>
          <p:nvPr/>
        </p:nvGrpSpPr>
        <p:grpSpPr bwMode="auto">
          <a:xfrm>
            <a:off x="1250547" y="257728"/>
            <a:ext cx="5064125" cy="547687"/>
            <a:chOff x="1268" y="3207"/>
            <a:chExt cx="3190" cy="345"/>
          </a:xfrm>
        </p:grpSpPr>
        <p:sp>
          <p:nvSpPr>
            <p:cNvPr id="21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Text Box 52"/>
            <p:cNvSpPr txBox="1">
              <a:spLocks noChangeArrowheads="1"/>
            </p:cNvSpPr>
            <p:nvPr/>
          </p:nvSpPr>
          <p:spPr bwMode="gray">
            <a:xfrm>
              <a:off x="1521" y="325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000" dirty="0" smtClean="0">
                  <a:solidFill>
                    <a:srgbClr val="000000"/>
                  </a:solidFill>
                </a:rPr>
                <a:t>Дополнительно 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24" name="Group 85"/>
            <p:cNvGrpSpPr>
              <a:grpSpLocks/>
            </p:cNvGrpSpPr>
            <p:nvPr/>
          </p:nvGrpSpPr>
          <p:grpSpPr bwMode="auto">
            <a:xfrm>
              <a:off x="1268" y="3254"/>
              <a:ext cx="290" cy="298"/>
              <a:chOff x="1414" y="3206"/>
              <a:chExt cx="290" cy="298"/>
            </a:xfrm>
          </p:grpSpPr>
          <p:grpSp>
            <p:nvGrpSpPr>
              <p:cNvPr id="25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27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9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4D98E3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>
                        <a:gamma/>
                        <a:shade val="63529"/>
                        <a:invGamma/>
                      </a:srgbClr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35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6" name="Text Box 91"/>
              <p:cNvSpPr txBox="1">
                <a:spLocks noChangeArrowheads="1"/>
              </p:cNvSpPr>
              <p:nvPr/>
            </p:nvSpPr>
            <p:spPr bwMode="gray">
              <a:xfrm>
                <a:off x="1440" y="3222"/>
                <a:ext cx="26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b="1" dirty="0" smtClean="0">
                    <a:solidFill>
                      <a:srgbClr val="FFFFFF"/>
                    </a:solidFill>
                  </a:rPr>
                  <a:t>10</a:t>
                </a:r>
                <a:endParaRPr lang="en-US" b="1" dirty="0">
                  <a:solidFill>
                    <a:srgbClr val="FFFFFF"/>
                  </a:solidFill>
                </a:endParaRPr>
              </a:p>
            </p:txBody>
          </p:sp>
        </p:grpSp>
      </p:grpSp>
      <p:pic>
        <p:nvPicPr>
          <p:cNvPr id="36" name="Рисунок 35" descr="лекарств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87528" y="4606477"/>
            <a:ext cx="2770990" cy="199874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18882" y="1875398"/>
            <a:ext cx="7772400" cy="23876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465729"/>
            <a:ext cx="6553200" cy="343796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</a:t>
            </a:r>
            <a:r>
              <a:rPr lang="ru-RU" dirty="0" smtClean="0"/>
              <a:t>емьям</a:t>
            </a:r>
            <a:r>
              <a:rPr lang="ru-RU" dirty="0" smtClean="0"/>
              <a:t>, имеющим детей-инвалидов, предоставляется компенсация расходов на оплату жилых помещений и коммунальных услуг в </a:t>
            </a:r>
            <a:r>
              <a:rPr lang="ru-RU" dirty="0" smtClean="0"/>
              <a:t>размере не ниже </a:t>
            </a:r>
            <a:r>
              <a:rPr lang="ru-RU" dirty="0" smtClean="0"/>
              <a:t>50 процентов:</a:t>
            </a:r>
          </a:p>
          <a:p>
            <a:r>
              <a:rPr lang="ru-RU" dirty="0" smtClean="0"/>
              <a:t>платы за наем и платы за содержание жилого </a:t>
            </a:r>
            <a:r>
              <a:rPr lang="ru-RU" dirty="0" smtClean="0"/>
              <a:t>помещения</a:t>
            </a:r>
            <a:endParaRPr lang="ru-RU" dirty="0" smtClean="0"/>
          </a:p>
          <a:p>
            <a:r>
              <a:rPr lang="ru-RU" dirty="0" smtClean="0"/>
              <a:t>платы за холодную воду, горячую воду, электрическую энергию, </a:t>
            </a:r>
            <a:r>
              <a:rPr lang="ru-RU" dirty="0" smtClean="0"/>
              <a:t>водоотведение потребляемые </a:t>
            </a:r>
            <a:r>
              <a:rPr lang="ru-RU" dirty="0" smtClean="0"/>
              <a:t>при содержании общего имущества в многоквартирном </a:t>
            </a:r>
            <a:r>
              <a:rPr lang="ru-RU" dirty="0" smtClean="0"/>
              <a:t>доме</a:t>
            </a:r>
            <a:endParaRPr lang="ru-RU" dirty="0" smtClean="0"/>
          </a:p>
          <a:p>
            <a:r>
              <a:rPr lang="ru-RU" dirty="0" smtClean="0"/>
              <a:t>платы за коммунальные </a:t>
            </a:r>
            <a:r>
              <a:rPr lang="ru-RU" dirty="0" smtClean="0"/>
              <a:t>услуги</a:t>
            </a:r>
            <a:endParaRPr lang="ru-RU" dirty="0" smtClean="0"/>
          </a:p>
          <a:p>
            <a:r>
              <a:rPr lang="ru-RU" dirty="0" smtClean="0"/>
              <a:t>оплаты стоимости топлива, </a:t>
            </a:r>
            <a:r>
              <a:rPr lang="ru-RU" dirty="0" smtClean="0"/>
              <a:t>и </a:t>
            </a:r>
            <a:r>
              <a:rPr lang="ru-RU" dirty="0" smtClean="0"/>
              <a:t>транспортных услуг для доставки этого топлива - при проживании в домах, не имеющих центрального отопления.</a:t>
            </a:r>
          </a:p>
          <a:p>
            <a:r>
              <a:rPr lang="ru-RU" dirty="0" smtClean="0"/>
              <a:t>компенсация расходов на уплату взноса на капитальный ремонт общего имущества в многоквартирном </a:t>
            </a:r>
            <a:r>
              <a:rPr lang="ru-RU" dirty="0" smtClean="0"/>
              <a:t>доме</a:t>
            </a:r>
          </a:p>
          <a:p>
            <a:endParaRPr lang="ru-RU" dirty="0"/>
          </a:p>
        </p:txBody>
      </p: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794936" y="397520"/>
            <a:ext cx="5068887" cy="530225"/>
            <a:chOff x="1269" y="1296"/>
            <a:chExt cx="3193" cy="334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000" dirty="0" smtClean="0">
                  <a:solidFill>
                    <a:srgbClr val="000000"/>
                  </a:solidFill>
                </a:rPr>
                <a:t>Коммунальные услуги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7" name="Group 55"/>
            <p:cNvGrpSpPr>
              <a:grpSpLocks/>
            </p:cNvGrpSpPr>
            <p:nvPr/>
          </p:nvGrpSpPr>
          <p:grpSpPr bwMode="auto">
            <a:xfrm>
              <a:off x="1269" y="1324"/>
              <a:ext cx="266" cy="298"/>
              <a:chOff x="1415" y="1276"/>
              <a:chExt cx="266" cy="298"/>
            </a:xfrm>
          </p:grpSpPr>
          <p:grpSp>
            <p:nvGrpSpPr>
              <p:cNvPr id="8" name="Group 56"/>
              <p:cNvGrpSpPr>
                <a:grpSpLocks/>
              </p:cNvGrpSpPr>
              <p:nvPr/>
            </p:nvGrpSpPr>
            <p:grpSpPr bwMode="auto">
              <a:xfrm>
                <a:off x="1415" y="1276"/>
                <a:ext cx="266" cy="298"/>
                <a:chOff x="1415" y="1276"/>
                <a:chExt cx="266" cy="298"/>
              </a:xfrm>
            </p:grpSpPr>
            <p:pic>
              <p:nvPicPr>
                <p:cNvPr id="10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" name="Oval 5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rgbClr val="FF990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>
                        <a:gamma/>
                        <a:shade val="63529"/>
                        <a:invGamma/>
                      </a:srgbClr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13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" name="Text Box 61"/>
              <p:cNvSpPr txBox="1">
                <a:spLocks noChangeArrowheads="1"/>
              </p:cNvSpPr>
              <p:nvPr/>
            </p:nvSpPr>
            <p:spPr bwMode="gray">
              <a:xfrm>
                <a:off x="1441" y="12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1</a:t>
                </a:r>
              </a:p>
            </p:txBody>
          </p:sp>
        </p:grpSp>
      </p:grpSp>
      <p:pic>
        <p:nvPicPr>
          <p:cNvPr id="1026" name="Picture 2" descr="Картинки по запросу цму екатеринбург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67899" y="4823012"/>
            <a:ext cx="1831601" cy="1831601"/>
          </a:xfrm>
          <a:prstGeom prst="rect">
            <a:avLst/>
          </a:prstGeom>
          <a:noFill/>
        </p:spPr>
      </p:pic>
      <p:sp>
        <p:nvSpPr>
          <p:cNvPr id="16" name="Содержимое 2"/>
          <p:cNvSpPr txBox="1">
            <a:spLocks/>
          </p:cNvSpPr>
          <p:nvPr/>
        </p:nvSpPr>
        <p:spPr>
          <a:xfrm>
            <a:off x="2205318" y="4993341"/>
            <a:ext cx="4679576" cy="164950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ru-RU" sz="2000" b="1" dirty="0" smtClean="0"/>
              <a:t>Обращаться по вопросам назначения компенсации – в Центры муниципальных услуг </a:t>
            </a:r>
            <a:endParaRPr lang="ru-RU" sz="2000" b="1" dirty="0" smtClean="0"/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ru-RU" sz="2000" b="1" dirty="0" smtClean="0"/>
              <a:t>А</a:t>
            </a:r>
            <a:r>
              <a:rPr lang="ru-RU" sz="2000" b="1" dirty="0" smtClean="0"/>
              <a:t>дреса </a:t>
            </a:r>
            <a:r>
              <a:rPr lang="ru-RU" sz="2000" b="1" dirty="0" smtClean="0"/>
              <a:t>на сайте - </a:t>
            </a:r>
            <a:r>
              <a:rPr lang="ru-RU" sz="2000" b="1" dirty="0" err="1" smtClean="0"/>
              <a:t>цму.екатеринбург.рф</a:t>
            </a:r>
            <a:endParaRPr lang="ru-RU" sz="2000" b="1" dirty="0" smtClean="0"/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ru-RU" sz="2000" b="1" dirty="0" smtClean="0"/>
              <a:t>Уполномоченный орган - </a:t>
            </a:r>
            <a:r>
              <a:rPr lang="ru-RU" sz="2000" b="1" dirty="0" smtClean="0"/>
              <a:t>Управление жилищного и коммунального </a:t>
            </a:r>
            <a:r>
              <a:rPr lang="ru-RU" sz="2000" b="1" dirty="0" smtClean="0"/>
              <a:t>хозяйства, отдел предоставления компенсаций расходов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465729"/>
            <a:ext cx="6553200" cy="343796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</a:t>
            </a:r>
            <a:r>
              <a:rPr lang="ru-RU" dirty="0" smtClean="0"/>
              <a:t>емьи</a:t>
            </a:r>
            <a:r>
              <a:rPr lang="ru-RU" dirty="0" smtClean="0"/>
              <a:t>, имеющие детей-инвалидов, нуждающиеся в улучшении жилищных условий, принимаются на учет и обеспечиваются жилыми помещениями в порядке, предусмотренном законодательством Российской Федерации и законодательством субъектов Российской Федерации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Семьям</a:t>
            </a:r>
            <a:r>
              <a:rPr lang="ru-RU" dirty="0" smtClean="0"/>
              <a:t>, имеющим в своем составе инвалидов, предоставляется право на первоочередное получение земельных участков для индивидуального жилищного строительства, ведения подсобного и дачного хозяйства и садоводства.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205318" y="4993341"/>
            <a:ext cx="4679576" cy="1649506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ru-RU" sz="4000" b="1" dirty="0" smtClean="0"/>
              <a:t>Обращаться в Администрацию муниципального образования по месту жительства семьи инвалида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ru-RU" sz="4000" b="1" dirty="0" smtClean="0"/>
              <a:t>Вопросы земельных участков – Администрация г.Екатеринбурга, Земельный комитет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ru-RU" sz="4000" b="1" dirty="0" smtClean="0"/>
              <a:t>Вопросы постановки на учет в качестве нуждающегося в улучшении жилищных условий – Администрация района, Отдел по учету и распределению </a:t>
            </a:r>
            <a:r>
              <a:rPr lang="ru-RU" sz="4000" b="1" dirty="0" smtClean="0"/>
              <a:t>жилья</a:t>
            </a:r>
            <a:endParaRPr lang="ru-RU" sz="4000" b="1" dirty="0" smtClean="0"/>
          </a:p>
        </p:txBody>
      </p:sp>
      <p:grpSp>
        <p:nvGrpSpPr>
          <p:cNvPr id="15" name="Group 93"/>
          <p:cNvGrpSpPr>
            <a:grpSpLocks/>
          </p:cNvGrpSpPr>
          <p:nvPr/>
        </p:nvGrpSpPr>
        <p:grpSpPr bwMode="auto">
          <a:xfrm>
            <a:off x="847137" y="388556"/>
            <a:ext cx="5070476" cy="549275"/>
            <a:chOff x="1268" y="1776"/>
            <a:chExt cx="3194" cy="346"/>
          </a:xfrm>
        </p:grpSpPr>
        <p:sp>
          <p:nvSpPr>
            <p:cNvPr id="17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gray">
            <a:xfrm>
              <a:off x="1525" y="1824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000" dirty="0" smtClean="0">
                  <a:solidFill>
                    <a:srgbClr val="000000"/>
                  </a:solidFill>
                </a:rPr>
                <a:t>Жилье и земельные участки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19" name="Group 62"/>
            <p:cNvGrpSpPr>
              <a:grpSpLocks/>
            </p:cNvGrpSpPr>
            <p:nvPr/>
          </p:nvGrpSpPr>
          <p:grpSpPr bwMode="auto">
            <a:xfrm>
              <a:off x="1268" y="1824"/>
              <a:ext cx="266" cy="298"/>
              <a:chOff x="1414" y="1776"/>
              <a:chExt cx="266" cy="298"/>
            </a:xfrm>
          </p:grpSpPr>
          <p:grpSp>
            <p:nvGrpSpPr>
              <p:cNvPr id="20" name="Group 63"/>
              <p:cNvGrpSpPr>
                <a:grpSpLocks/>
              </p:cNvGrpSpPr>
              <p:nvPr/>
            </p:nvGrpSpPr>
            <p:grpSpPr bwMode="auto">
              <a:xfrm>
                <a:off x="1414" y="1776"/>
                <a:ext cx="266" cy="298"/>
                <a:chOff x="1415" y="1276"/>
                <a:chExt cx="266" cy="298"/>
              </a:xfrm>
            </p:grpSpPr>
            <p:pic>
              <p:nvPicPr>
                <p:cNvPr id="22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3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FCF71A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>
                        <a:gamma/>
                        <a:shade val="63529"/>
                        <a:invGamma/>
                      </a:srgbClr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5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1" name="Text Box 68"/>
              <p:cNvSpPr txBox="1">
                <a:spLocks noChangeArrowheads="1"/>
              </p:cNvSpPr>
              <p:nvPr/>
            </p:nvSpPr>
            <p:spPr bwMode="gray">
              <a:xfrm>
                <a:off x="1440" y="17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2</a:t>
                </a:r>
              </a:p>
            </p:txBody>
          </p:sp>
        </p:grpSp>
      </p:grpSp>
      <p:pic>
        <p:nvPicPr>
          <p:cNvPr id="26" name="Рисунок 25" descr="доми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6281" y="4879394"/>
            <a:ext cx="2169459" cy="13987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465729"/>
            <a:ext cx="6553200" cy="3437965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Общее образование, профессиональное образование и профессиональное обучение инвалидов осуществляются в соответствии с адаптированными образовательными программами и индивидуальными программами реабилитации, абилитации инвалидов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Обучение </a:t>
            </a:r>
            <a:r>
              <a:rPr lang="ru-RU" dirty="0" smtClean="0"/>
              <a:t>по полной общеобразовательной программе на дому  (при невозможности обучения в общих или специальных общеобразовательных учреждениях</a:t>
            </a:r>
            <a:r>
              <a:rPr lang="ru-RU" dirty="0" smtClean="0"/>
              <a:t>), семейных формах обучения.</a:t>
            </a:r>
            <a:endParaRPr lang="ru-RU" dirty="0" smtClean="0"/>
          </a:p>
          <a:p>
            <a:r>
              <a:rPr lang="ru-RU" dirty="0" smtClean="0"/>
              <a:t>При получении образования обучающимся с ограниченными возможностями здоровья предоставляются бесплатно специальные учебники и учебные пособия, иная учебная литература, а также услуги </a:t>
            </a:r>
            <a:r>
              <a:rPr lang="ru-RU" dirty="0" err="1" smtClean="0"/>
              <a:t>сурдопереводчиков</a:t>
            </a:r>
            <a:r>
              <a:rPr lang="ru-RU" dirty="0" smtClean="0"/>
              <a:t> и </a:t>
            </a:r>
            <a:r>
              <a:rPr lang="ru-RU" dirty="0" err="1" smtClean="0"/>
              <a:t>тифлосурдопереводчиков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Обеспечение </a:t>
            </a:r>
            <a:r>
              <a:rPr lang="ru-RU" dirty="0" smtClean="0"/>
              <a:t>бесплатным двухразовым питанием (завтрак и обед</a:t>
            </a:r>
            <a:r>
              <a:rPr lang="ru-RU" dirty="0" smtClean="0"/>
              <a:t>), учащихся образовательных учреждений</a:t>
            </a:r>
            <a:endParaRPr lang="ru-RU" dirty="0" smtClean="0"/>
          </a:p>
          <a:p>
            <a:r>
              <a:rPr lang="ru-RU" dirty="0" smtClean="0"/>
              <a:t>За присмотр и уход за </a:t>
            </a:r>
            <a:r>
              <a:rPr lang="ru-RU" dirty="0" smtClean="0"/>
              <a:t>детьми-инвалидами не взимается родительская плата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205318" y="4993341"/>
            <a:ext cx="3756211" cy="135367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ru-RU" sz="4000" b="1" dirty="0" smtClean="0"/>
              <a:t>Ответственные – образовательные организации города Екатеринбурга </a:t>
            </a:r>
            <a:endParaRPr lang="ru-RU" sz="4000" b="1" dirty="0" smtClean="0"/>
          </a:p>
        </p:txBody>
      </p:sp>
      <p:grpSp>
        <p:nvGrpSpPr>
          <p:cNvPr id="15" name="Group 94"/>
          <p:cNvGrpSpPr>
            <a:grpSpLocks/>
          </p:cNvGrpSpPr>
          <p:nvPr/>
        </p:nvGrpSpPr>
        <p:grpSpPr bwMode="auto">
          <a:xfrm>
            <a:off x="760664" y="347374"/>
            <a:ext cx="5067300" cy="547687"/>
            <a:chOff x="1270" y="2247"/>
            <a:chExt cx="3192" cy="345"/>
          </a:xfrm>
        </p:grpSpPr>
        <p:sp>
          <p:nvSpPr>
            <p:cNvPr id="19" name="AutoShape 23"/>
            <p:cNvSpPr>
              <a:spLocks noChangeArrowheads="1"/>
            </p:cNvSpPr>
            <p:nvPr/>
          </p:nvSpPr>
          <p:spPr bwMode="gray">
            <a:xfrm>
              <a:off x="1422" y="224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Text Box 31"/>
            <p:cNvSpPr txBox="1">
              <a:spLocks noChangeArrowheads="1"/>
            </p:cNvSpPr>
            <p:nvPr/>
          </p:nvSpPr>
          <p:spPr bwMode="gray">
            <a:xfrm>
              <a:off x="1525" y="229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000" dirty="0" smtClean="0">
                  <a:solidFill>
                    <a:srgbClr val="000000"/>
                  </a:solidFill>
                </a:rPr>
                <a:t>Образование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27" name="Group 69"/>
            <p:cNvGrpSpPr>
              <a:grpSpLocks/>
            </p:cNvGrpSpPr>
            <p:nvPr/>
          </p:nvGrpSpPr>
          <p:grpSpPr bwMode="auto">
            <a:xfrm>
              <a:off x="1270" y="2294"/>
              <a:ext cx="266" cy="298"/>
              <a:chOff x="1416" y="2246"/>
              <a:chExt cx="266" cy="298"/>
            </a:xfrm>
          </p:grpSpPr>
          <p:sp>
            <p:nvSpPr>
              <p:cNvPr id="28" name="Text Box 70"/>
              <p:cNvSpPr txBox="1">
                <a:spLocks noChangeArrowheads="1"/>
              </p:cNvSpPr>
              <p:nvPr/>
            </p:nvSpPr>
            <p:spPr bwMode="gray">
              <a:xfrm>
                <a:off x="1435" y="226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3</a:t>
                </a:r>
              </a:p>
            </p:txBody>
          </p:sp>
          <p:grpSp>
            <p:nvGrpSpPr>
              <p:cNvPr id="29" name="Group 71"/>
              <p:cNvGrpSpPr>
                <a:grpSpLocks/>
              </p:cNvGrpSpPr>
              <p:nvPr/>
            </p:nvGrpSpPr>
            <p:grpSpPr bwMode="auto">
              <a:xfrm>
                <a:off x="1416" y="2246"/>
                <a:ext cx="266" cy="298"/>
                <a:chOff x="1415" y="1276"/>
                <a:chExt cx="266" cy="298"/>
              </a:xfrm>
            </p:grpSpPr>
            <p:pic>
              <p:nvPicPr>
                <p:cNvPr id="31" name="Picture 7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2" name="Oval 73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/>
                    </a:gs>
                    <a:gs pos="100000">
                      <a:srgbClr val="10E47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Oval 74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>
                        <a:gamma/>
                        <a:shade val="63529"/>
                        <a:invGamma/>
                      </a:srgbClr>
                    </a:gs>
                    <a:gs pos="100000">
                      <a:srgbClr val="10E47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34" name="Picture 75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0" name="Text Box 76"/>
              <p:cNvSpPr txBox="1">
                <a:spLocks noChangeArrowheads="1"/>
              </p:cNvSpPr>
              <p:nvPr/>
            </p:nvSpPr>
            <p:spPr bwMode="gray">
              <a:xfrm>
                <a:off x="1442" y="22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3</a:t>
                </a:r>
              </a:p>
            </p:txBody>
          </p:sp>
        </p:grpSp>
      </p:grpSp>
      <p:pic>
        <p:nvPicPr>
          <p:cNvPr id="35" name="Рисунок 34" descr="invali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24295" y="4721879"/>
            <a:ext cx="2847975" cy="16097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465729"/>
            <a:ext cx="6553200" cy="343796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Обеспечение техническими средствами реабилитации (в объеме федерального перечня технических средств реабилитации), в том числе изготовление и ремонт протезно-ортопедических </a:t>
            </a:r>
            <a:r>
              <a:rPr lang="ru-RU" dirty="0" smtClean="0"/>
              <a:t>изделий в соответствии с рекомендациями ИПР (А) - </a:t>
            </a:r>
            <a:r>
              <a:rPr lang="ru-RU" dirty="0" smtClean="0"/>
              <a:t>через Фонд социального страхования</a:t>
            </a:r>
            <a:endParaRPr lang="ru-RU" dirty="0" smtClean="0"/>
          </a:p>
          <a:p>
            <a:r>
              <a:rPr lang="ru-RU" dirty="0" smtClean="0"/>
              <a:t>Санаторно-курортное лечение</a:t>
            </a:r>
            <a:r>
              <a:rPr lang="ru-RU" dirty="0" smtClean="0"/>
              <a:t>– через Фонд социального страхования, при условии не получения НСУ в денежной форме</a:t>
            </a:r>
          </a:p>
          <a:p>
            <a:r>
              <a:rPr lang="ru-RU" dirty="0" smtClean="0"/>
              <a:t>Предоставление специальных устройств, приспособлений, технических средств реабилитации в целях создания условий доступности для инвалидов-колясочников жилых помещений, входных групп в жилых домах через Территориальные Управления социальной политики  </a:t>
            </a:r>
          </a:p>
          <a:p>
            <a:r>
              <a:rPr lang="ru-RU" dirty="0" smtClean="0"/>
              <a:t>Временное обеспечение ТСР через Пункты проката Районных Комплексных центров социального обслуживания населения</a:t>
            </a:r>
          </a:p>
          <a:p>
            <a:endParaRPr lang="ru-RU" dirty="0"/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205318" y="4993341"/>
            <a:ext cx="3783106" cy="164950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ru-RU" sz="4000" b="1" dirty="0" smtClean="0"/>
              <a:t>Встать на учет по обеспечению ТСР можно обратившись в МФЦ предоставления государственных и муниципальных услуг или заполнив заявление по портале государственных услуг </a:t>
            </a:r>
            <a:r>
              <a:rPr lang="en-US" sz="4000" b="1" dirty="0" smtClean="0"/>
              <a:t>www.gosuslugi.ru</a:t>
            </a:r>
            <a:r>
              <a:rPr lang="ru-RU" sz="4000" b="1" dirty="0" smtClean="0"/>
              <a:t> </a:t>
            </a:r>
            <a:endParaRPr lang="ru-RU" sz="4000" b="1" dirty="0" smtClean="0"/>
          </a:p>
        </p:txBody>
      </p:sp>
      <p:grpSp>
        <p:nvGrpSpPr>
          <p:cNvPr id="15" name="Group 95"/>
          <p:cNvGrpSpPr>
            <a:grpSpLocks/>
          </p:cNvGrpSpPr>
          <p:nvPr/>
        </p:nvGrpSpPr>
        <p:grpSpPr bwMode="auto">
          <a:xfrm>
            <a:off x="874030" y="293587"/>
            <a:ext cx="5070475" cy="547687"/>
            <a:chOff x="1268" y="2727"/>
            <a:chExt cx="3194" cy="345"/>
          </a:xfrm>
        </p:grpSpPr>
        <p:sp>
          <p:nvSpPr>
            <p:cNvPr id="19" name="AutoShape 33"/>
            <p:cNvSpPr>
              <a:spLocks noChangeArrowheads="1"/>
            </p:cNvSpPr>
            <p:nvPr/>
          </p:nvSpPr>
          <p:spPr bwMode="gray">
            <a:xfrm>
              <a:off x="1422" y="272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Text Box 41"/>
            <p:cNvSpPr txBox="1">
              <a:spLocks noChangeArrowheads="1"/>
            </p:cNvSpPr>
            <p:nvPr/>
          </p:nvSpPr>
          <p:spPr bwMode="gray">
            <a:xfrm>
              <a:off x="1525" y="2775"/>
              <a:ext cx="263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000" dirty="0" smtClean="0">
                  <a:solidFill>
                    <a:srgbClr val="000000"/>
                  </a:solidFill>
                </a:rPr>
                <a:t>Обеспечение ТСР </a:t>
              </a:r>
              <a:r>
                <a:rPr lang="ru-RU" sz="2000" dirty="0" err="1" smtClean="0">
                  <a:solidFill>
                    <a:srgbClr val="000000"/>
                  </a:solidFill>
                </a:rPr>
                <a:t>сан-кур.лечение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27" name="Group 77"/>
            <p:cNvGrpSpPr>
              <a:grpSpLocks/>
            </p:cNvGrpSpPr>
            <p:nvPr/>
          </p:nvGrpSpPr>
          <p:grpSpPr bwMode="auto">
            <a:xfrm>
              <a:off x="1268" y="2774"/>
              <a:ext cx="266" cy="298"/>
              <a:chOff x="1414" y="2726"/>
              <a:chExt cx="266" cy="298"/>
            </a:xfrm>
          </p:grpSpPr>
          <p:sp>
            <p:nvSpPr>
              <p:cNvPr id="28" name="Text Box 78"/>
              <p:cNvSpPr txBox="1">
                <a:spLocks noChangeArrowheads="1"/>
              </p:cNvSpPr>
              <p:nvPr/>
            </p:nvSpPr>
            <p:spPr bwMode="gray">
              <a:xfrm>
                <a:off x="1435" y="274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4</a:t>
                </a:r>
              </a:p>
            </p:txBody>
          </p:sp>
          <p:grpSp>
            <p:nvGrpSpPr>
              <p:cNvPr id="29" name="Group 79"/>
              <p:cNvGrpSpPr>
                <a:grpSpLocks/>
              </p:cNvGrpSpPr>
              <p:nvPr/>
            </p:nvGrpSpPr>
            <p:grpSpPr bwMode="auto">
              <a:xfrm>
                <a:off x="1414" y="2726"/>
                <a:ext cx="266" cy="298"/>
                <a:chOff x="1415" y="1276"/>
                <a:chExt cx="266" cy="298"/>
              </a:xfrm>
            </p:grpSpPr>
            <p:pic>
              <p:nvPicPr>
                <p:cNvPr id="31" name="Picture 80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2" name="Oval 81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/>
                    </a:gs>
                    <a:gs pos="100000">
                      <a:srgbClr val="CA55F9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Oval 82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>
                        <a:gamma/>
                        <a:shade val="63529"/>
                        <a:invGamma/>
                      </a:srgbClr>
                    </a:gs>
                    <a:gs pos="100000">
                      <a:srgbClr val="CA55F9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34" name="Picture 83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0" name="Text Box 84"/>
              <p:cNvSpPr txBox="1">
                <a:spLocks noChangeArrowheads="1"/>
              </p:cNvSpPr>
              <p:nvPr/>
            </p:nvSpPr>
            <p:spPr bwMode="gray">
              <a:xfrm>
                <a:off x="1440" y="274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4</a:t>
                </a:r>
              </a:p>
            </p:txBody>
          </p:sp>
        </p:grpSp>
      </p:grpSp>
      <p:pic>
        <p:nvPicPr>
          <p:cNvPr id="35" name="Рисунок 34" descr="go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56789" y="5013594"/>
            <a:ext cx="2863094" cy="10098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246094"/>
            <a:ext cx="6553200" cy="3962401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Предоставление вне очереди места для строительства гаража или стоянки для технических и других  средств передвижения вблизи места жительства с учетом градостроительных норм. </a:t>
            </a:r>
            <a:endParaRPr lang="ru-RU" dirty="0" smtClean="0"/>
          </a:p>
          <a:p>
            <a:r>
              <a:rPr lang="ru-RU" dirty="0" smtClean="0"/>
              <a:t>Компенсация по договору ОСАГО, </a:t>
            </a:r>
            <a:r>
              <a:rPr lang="ru-RU" dirty="0" smtClean="0"/>
              <a:t>родителям детей-инвалидов имеющих </a:t>
            </a:r>
            <a:r>
              <a:rPr lang="ru-RU" dirty="0" smtClean="0"/>
              <a:t>показания для приобретения спец.транспортного </a:t>
            </a:r>
            <a:r>
              <a:rPr lang="ru-RU" dirty="0" smtClean="0"/>
              <a:t>средства</a:t>
            </a:r>
          </a:p>
          <a:p>
            <a:r>
              <a:rPr lang="ru-RU" dirty="0" smtClean="0"/>
              <a:t>Освобождение </a:t>
            </a:r>
            <a:r>
              <a:rPr lang="ru-RU" dirty="0" smtClean="0"/>
              <a:t>от оплаты обучения по программе профессиональной подготовки водителей транспортных средств категории </a:t>
            </a:r>
            <a:r>
              <a:rPr lang="ru-RU" dirty="0" smtClean="0"/>
              <a:t>«B», либо </a:t>
            </a:r>
            <a:r>
              <a:rPr lang="ru-RU" dirty="0" smtClean="0"/>
              <a:t>компенсация расходов на оплату обучения по этой </a:t>
            </a:r>
            <a:r>
              <a:rPr lang="ru-RU" dirty="0" smtClean="0"/>
              <a:t>программе </a:t>
            </a:r>
            <a:r>
              <a:rPr lang="ru-RU" dirty="0" smtClean="0"/>
              <a:t>родителям детей-инвалидов имеющих</a:t>
            </a:r>
            <a:r>
              <a:rPr lang="ru-RU" dirty="0" smtClean="0"/>
              <a:t> показания </a:t>
            </a:r>
            <a:r>
              <a:rPr lang="ru-RU" dirty="0" smtClean="0"/>
              <a:t>для приобретения спец.транспортного </a:t>
            </a:r>
            <a:r>
              <a:rPr lang="ru-RU" dirty="0" smtClean="0"/>
              <a:t>средства (не более 22 000 рублей)</a:t>
            </a:r>
          </a:p>
          <a:p>
            <a:r>
              <a:rPr lang="ru-RU" dirty="0" smtClean="0"/>
              <a:t>Освобождение от уплаты транспортного налога за один зарегистрированный на него легковой автомобиль, мотоцикл или мотороллер (один из родителей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Бесплатное пользование местами для парковки специальных автотранспортных средств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205318" y="5163671"/>
            <a:ext cx="3621741" cy="1479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endParaRPr lang="ru-RU" sz="4000" b="1" dirty="0" smtClean="0"/>
          </a:p>
        </p:txBody>
      </p:sp>
      <p:grpSp>
        <p:nvGrpSpPr>
          <p:cNvPr id="17" name="Group 96"/>
          <p:cNvGrpSpPr>
            <a:grpSpLocks/>
          </p:cNvGrpSpPr>
          <p:nvPr/>
        </p:nvGrpSpPr>
        <p:grpSpPr bwMode="auto">
          <a:xfrm>
            <a:off x="838172" y="293586"/>
            <a:ext cx="5064125" cy="547687"/>
            <a:chOff x="1268" y="3207"/>
            <a:chExt cx="3190" cy="345"/>
          </a:xfrm>
        </p:grpSpPr>
        <p:sp>
          <p:nvSpPr>
            <p:cNvPr id="18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Text Box 52"/>
            <p:cNvSpPr txBox="1">
              <a:spLocks noChangeArrowheads="1"/>
            </p:cNvSpPr>
            <p:nvPr/>
          </p:nvSpPr>
          <p:spPr bwMode="gray">
            <a:xfrm>
              <a:off x="1521" y="325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000" dirty="0" smtClean="0">
                  <a:solidFill>
                    <a:srgbClr val="000000"/>
                  </a:solidFill>
                </a:rPr>
                <a:t>Автомобильный транспорт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22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23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25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6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4D98E3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7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>
                        <a:gamma/>
                        <a:shade val="63529"/>
                        <a:invGamma/>
                      </a:srgbClr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9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4" name="Text Box 91"/>
              <p:cNvSpPr txBox="1">
                <a:spLocks noChangeArrowheads="1"/>
              </p:cNvSpPr>
              <p:nvPr/>
            </p:nvSpPr>
            <p:spPr bwMode="gray">
              <a:xfrm>
                <a:off x="1440" y="322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5</a:t>
                </a:r>
              </a:p>
            </p:txBody>
          </p:sp>
        </p:grpSp>
      </p:grpSp>
      <p:pic>
        <p:nvPicPr>
          <p:cNvPr id="36" name="Рисунок 35" descr="стоян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58535" y="5015751"/>
            <a:ext cx="1669677" cy="166967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246094"/>
            <a:ext cx="6553200" cy="3962401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Бесплатный проезд по территории Свердловской области на автомобильном транспорте общего пользования (кроме такси) междугородных </a:t>
            </a:r>
            <a:r>
              <a:rPr lang="ru-RU" dirty="0" smtClean="0"/>
              <a:t>маршрутов</a:t>
            </a:r>
          </a:p>
          <a:p>
            <a:r>
              <a:rPr lang="ru-RU" dirty="0" smtClean="0"/>
              <a:t>Бесплатный проезд по территории Свердловской области на электричке </a:t>
            </a:r>
            <a:r>
              <a:rPr lang="ru-RU" dirty="0" smtClean="0"/>
              <a:t>(при условии не получения НСУ в натуральной форме)</a:t>
            </a:r>
          </a:p>
          <a:p>
            <a:r>
              <a:rPr lang="ru-RU" dirty="0" smtClean="0"/>
              <a:t>Талоны на проезд к месту лечения и обратно (при условии наличия направления врача на госпитализацию и официального приглашения на лечение в Федеральную медицинскую организацию</a:t>
            </a:r>
            <a:r>
              <a:rPr lang="ru-RU" dirty="0" smtClean="0"/>
              <a:t>)</a:t>
            </a:r>
          </a:p>
          <a:p>
            <a:r>
              <a:rPr lang="ru-RU" dirty="0" smtClean="0"/>
              <a:t>Ежегодное </a:t>
            </a:r>
            <a:r>
              <a:rPr lang="ru-RU" dirty="0" smtClean="0"/>
              <a:t>пособие на проезд по территории Свердловской области на всех видах городского пассажирского транспорта и на автомобильном транспорте общего пользования пригородных маршрутов – 1650,00 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Предоставление услуги «Социальное такси» для детей с нарушением опорно-двигательного аппарата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205318" y="5163671"/>
            <a:ext cx="3621741" cy="1479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endParaRPr lang="ru-RU" sz="4000" b="1" dirty="0" smtClean="0"/>
          </a:p>
        </p:txBody>
      </p:sp>
      <p:grpSp>
        <p:nvGrpSpPr>
          <p:cNvPr id="15" name="Group 92"/>
          <p:cNvGrpSpPr>
            <a:grpSpLocks/>
          </p:cNvGrpSpPr>
          <p:nvPr/>
        </p:nvGrpSpPr>
        <p:grpSpPr bwMode="auto">
          <a:xfrm>
            <a:off x="848724" y="325804"/>
            <a:ext cx="5068887" cy="530225"/>
            <a:chOff x="1269" y="1296"/>
            <a:chExt cx="3193" cy="334"/>
          </a:xfrm>
        </p:grpSpPr>
        <p:sp>
          <p:nvSpPr>
            <p:cNvPr id="17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000" dirty="0" smtClean="0">
                  <a:solidFill>
                    <a:srgbClr val="000000"/>
                  </a:solidFill>
                </a:rPr>
                <a:t>Передвижение 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1269" y="1324"/>
              <a:ext cx="266" cy="298"/>
              <a:chOff x="1415" y="1276"/>
              <a:chExt cx="266" cy="298"/>
            </a:xfrm>
          </p:grpSpPr>
          <p:grpSp>
            <p:nvGrpSpPr>
              <p:cNvPr id="22" name="Group 56"/>
              <p:cNvGrpSpPr>
                <a:grpSpLocks/>
              </p:cNvGrpSpPr>
              <p:nvPr/>
            </p:nvGrpSpPr>
            <p:grpSpPr bwMode="auto">
              <a:xfrm>
                <a:off x="1415" y="1276"/>
                <a:ext cx="266" cy="298"/>
                <a:chOff x="1415" y="1276"/>
                <a:chExt cx="266" cy="298"/>
              </a:xfrm>
            </p:grpSpPr>
            <p:pic>
              <p:nvPicPr>
                <p:cNvPr id="28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0" name="Oval 5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rgbClr val="FF990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>
                        <a:gamma/>
                        <a:shade val="63529"/>
                        <a:invGamma/>
                      </a:srgbClr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32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3" name="Text Box 61"/>
              <p:cNvSpPr txBox="1">
                <a:spLocks noChangeArrowheads="1"/>
              </p:cNvSpPr>
              <p:nvPr/>
            </p:nvSpPr>
            <p:spPr bwMode="gray">
              <a:xfrm>
                <a:off x="1441" y="1292"/>
                <a:ext cx="190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b="1" dirty="0" smtClean="0">
                    <a:solidFill>
                      <a:srgbClr val="FFFFFF"/>
                    </a:solidFill>
                  </a:rPr>
                  <a:t>7</a:t>
                </a:r>
                <a:endParaRPr lang="en-US" b="1" dirty="0">
                  <a:solidFill>
                    <a:srgbClr val="FFFFFF"/>
                  </a:solidFill>
                </a:endParaRPr>
              </a:p>
            </p:txBody>
          </p:sp>
        </p:grpSp>
      </p:grpSp>
      <p:pic>
        <p:nvPicPr>
          <p:cNvPr id="33" name="Рисунок 32" descr="такс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2917" y="5062140"/>
            <a:ext cx="2700337" cy="151935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246094"/>
            <a:ext cx="6553200" cy="47244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Социальная пенсия по инвалидности - </a:t>
            </a:r>
            <a:r>
              <a:rPr lang="ru-RU" dirty="0" smtClean="0"/>
              <a:t>12432,44  рублей в </a:t>
            </a:r>
            <a:r>
              <a:rPr lang="ru-RU" dirty="0" smtClean="0"/>
              <a:t>месяц</a:t>
            </a:r>
          </a:p>
          <a:p>
            <a:r>
              <a:rPr lang="ru-RU" dirty="0" smtClean="0"/>
              <a:t>Ежемесячная выплата родителям </a:t>
            </a:r>
            <a:r>
              <a:rPr lang="ru-RU" dirty="0" smtClean="0"/>
              <a:t>(усыновителям), опекунам (попечителям) и другим лицам, осуществляющим уход за детьми-инвалидами в возрасте до 18 </a:t>
            </a:r>
            <a:r>
              <a:rPr lang="ru-RU" dirty="0" smtClean="0"/>
              <a:t>лет – 5500,00 рублей</a:t>
            </a:r>
          </a:p>
          <a:p>
            <a:r>
              <a:rPr lang="ru-RU" dirty="0" smtClean="0"/>
              <a:t>Ежемесячная денежная выплата, в том числе набор социальных услуг (лекарства, </a:t>
            </a:r>
            <a:r>
              <a:rPr lang="ru-RU" dirty="0" err="1" smtClean="0"/>
              <a:t>сан-кур.путевки</a:t>
            </a:r>
            <a:r>
              <a:rPr lang="ru-RU" dirty="0" smtClean="0"/>
              <a:t>, проезд на пригородном </a:t>
            </a:r>
            <a:r>
              <a:rPr lang="ru-RU" dirty="0" err="1" smtClean="0"/>
              <a:t>жд</a:t>
            </a:r>
            <a:r>
              <a:rPr lang="ru-RU" dirty="0" smtClean="0"/>
              <a:t> транспорте</a:t>
            </a:r>
            <a:r>
              <a:rPr lang="ru-RU" dirty="0" smtClean="0"/>
              <a:t>) </a:t>
            </a:r>
            <a:r>
              <a:rPr lang="ru-RU" dirty="0" smtClean="0"/>
              <a:t>- 2590,24 рублей </a:t>
            </a:r>
            <a:r>
              <a:rPr lang="ru-RU" dirty="0" smtClean="0"/>
              <a:t>в </a:t>
            </a:r>
            <a:r>
              <a:rPr lang="ru-RU" dirty="0" smtClean="0"/>
              <a:t>т.ч НСУ - </a:t>
            </a:r>
            <a:r>
              <a:rPr lang="ru-RU" dirty="0" smtClean="0"/>
              <a:t>1075,19 рублей</a:t>
            </a:r>
          </a:p>
          <a:p>
            <a:r>
              <a:rPr lang="ru-RU" dirty="0" smtClean="0"/>
              <a:t>Ежемесячное пособие родителю (лицу его заменяющему), воспитывающему ребенка-инвалида в размере – 1265,00 </a:t>
            </a:r>
            <a:r>
              <a:rPr lang="ru-RU" dirty="0" smtClean="0"/>
              <a:t>рублей</a:t>
            </a:r>
          </a:p>
          <a:p>
            <a:r>
              <a:rPr lang="ru-RU" dirty="0" smtClean="0"/>
              <a:t>Ежегодная денежная компенсация инвалидам расходов на содержание  и ветеринарное обслуживание собак-проводников</a:t>
            </a:r>
            <a:endParaRPr lang="ru-RU" dirty="0" smtClean="0"/>
          </a:p>
          <a:p>
            <a:r>
              <a:rPr lang="ru-RU" dirty="0" smtClean="0"/>
              <a:t>Компенсация покупки товаров и услуг, направленных на социальную адаптацию и интеграцию в общество детей-инвалидов средствами материнского </a:t>
            </a:r>
            <a:r>
              <a:rPr lang="ru-RU" dirty="0" smtClean="0"/>
              <a:t>капитала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205318" y="5163671"/>
            <a:ext cx="3621741" cy="1479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endParaRPr lang="ru-RU" sz="4000" b="1" dirty="0" smtClean="0"/>
          </a:p>
        </p:txBody>
      </p:sp>
      <p:grpSp>
        <p:nvGrpSpPr>
          <p:cNvPr id="15" name="Group 93"/>
          <p:cNvGrpSpPr>
            <a:grpSpLocks/>
          </p:cNvGrpSpPr>
          <p:nvPr/>
        </p:nvGrpSpPr>
        <p:grpSpPr bwMode="auto">
          <a:xfrm>
            <a:off x="1089183" y="334768"/>
            <a:ext cx="5070475" cy="549275"/>
            <a:chOff x="1268" y="1776"/>
            <a:chExt cx="3194" cy="346"/>
          </a:xfrm>
        </p:grpSpPr>
        <p:sp>
          <p:nvSpPr>
            <p:cNvPr id="18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gray">
            <a:xfrm>
              <a:off x="1525" y="1824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000" dirty="0" smtClean="0">
                  <a:solidFill>
                    <a:srgbClr val="000000"/>
                  </a:solidFill>
                </a:rPr>
                <a:t>Материальные выплаты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21" name="Group 62"/>
            <p:cNvGrpSpPr>
              <a:grpSpLocks/>
            </p:cNvGrpSpPr>
            <p:nvPr/>
          </p:nvGrpSpPr>
          <p:grpSpPr bwMode="auto">
            <a:xfrm>
              <a:off x="1268" y="1824"/>
              <a:ext cx="266" cy="298"/>
              <a:chOff x="1414" y="1776"/>
              <a:chExt cx="266" cy="298"/>
            </a:xfrm>
          </p:grpSpPr>
          <p:grpSp>
            <p:nvGrpSpPr>
              <p:cNvPr id="22" name="Group 63"/>
              <p:cNvGrpSpPr>
                <a:grpSpLocks/>
              </p:cNvGrpSpPr>
              <p:nvPr/>
            </p:nvGrpSpPr>
            <p:grpSpPr bwMode="auto">
              <a:xfrm>
                <a:off x="1414" y="1776"/>
                <a:ext cx="266" cy="298"/>
                <a:chOff x="1415" y="1276"/>
                <a:chExt cx="266" cy="298"/>
              </a:xfrm>
            </p:grpSpPr>
            <p:pic>
              <p:nvPicPr>
                <p:cNvPr id="25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6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FCF71A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7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>
                        <a:gamma/>
                        <a:shade val="63529"/>
                        <a:invGamma/>
                      </a:srgbClr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9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4" name="Text Box 68"/>
              <p:cNvSpPr txBox="1">
                <a:spLocks noChangeArrowheads="1"/>
              </p:cNvSpPr>
              <p:nvPr/>
            </p:nvSpPr>
            <p:spPr bwMode="gray">
              <a:xfrm>
                <a:off x="1440" y="17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b="1" dirty="0" smtClean="0">
                    <a:solidFill>
                      <a:srgbClr val="FFFFFF"/>
                    </a:solidFill>
                  </a:rPr>
                  <a:t>8</a:t>
                </a:r>
                <a:endParaRPr lang="en-US" b="1" dirty="0">
                  <a:solidFill>
                    <a:srgbClr val="FFFFFF"/>
                  </a:solidFill>
                </a:endParaRPr>
              </a:p>
            </p:txBody>
          </p:sp>
        </p:grpSp>
      </p:grpSp>
      <p:pic>
        <p:nvPicPr>
          <p:cNvPr id="35" name="Рисунок 34" descr="деньги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66269" y="5171022"/>
            <a:ext cx="2037072" cy="135878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246094"/>
            <a:ext cx="6087035" cy="397136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условиях реабилитационных центров </a:t>
            </a:r>
            <a:r>
              <a:rPr lang="ru-RU" dirty="0" smtClean="0"/>
              <a:t>г.Екатеринбурга:</a:t>
            </a:r>
            <a:endParaRPr lang="ru-RU" dirty="0" smtClean="0"/>
          </a:p>
          <a:p>
            <a:r>
              <a:rPr lang="ru-RU" dirty="0" smtClean="0"/>
              <a:t>Реабилитационный </a:t>
            </a:r>
            <a:r>
              <a:rPr lang="ru-RU" dirty="0" smtClean="0"/>
              <a:t>центр для детей и подростков «Талисман», ул.Дагестанская, 34а, </a:t>
            </a:r>
            <a:r>
              <a:rPr lang="ru-RU" dirty="0" err="1" smtClean="0"/>
              <a:t>ул.Грибоедова</a:t>
            </a:r>
            <a:r>
              <a:rPr lang="ru-RU" dirty="0" smtClean="0"/>
              <a:t>, </a:t>
            </a:r>
            <a:r>
              <a:rPr lang="ru-RU" dirty="0" smtClean="0"/>
              <a:t>д. 14а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Детский </a:t>
            </a:r>
            <a:r>
              <a:rPr lang="ru-RU" dirty="0" smtClean="0"/>
              <a:t>реабилитационный центр «</a:t>
            </a:r>
            <a:r>
              <a:rPr lang="ru-RU" dirty="0" err="1" smtClean="0"/>
              <a:t>Лювена</a:t>
            </a:r>
            <a:r>
              <a:rPr lang="ru-RU" dirty="0" smtClean="0"/>
              <a:t>», ул. </a:t>
            </a:r>
            <a:r>
              <a:rPr lang="ru-RU" dirty="0" smtClean="0"/>
              <a:t>Комсомольская, д. 45/13,</a:t>
            </a:r>
            <a:endParaRPr lang="ru-RU" dirty="0" smtClean="0"/>
          </a:p>
          <a:p>
            <a:r>
              <a:rPr lang="ru-RU" dirty="0" smtClean="0"/>
              <a:t>БФ </a:t>
            </a:r>
            <a:r>
              <a:rPr lang="ru-RU" dirty="0" smtClean="0"/>
              <a:t>«Я особенный», ул. Сурикова, д. №4, </a:t>
            </a:r>
            <a:r>
              <a:rPr lang="ru-RU" dirty="0" smtClean="0"/>
              <a:t>ИП </a:t>
            </a:r>
            <a:r>
              <a:rPr lang="ru-RU" dirty="0" smtClean="0"/>
              <a:t>Сыропятов М.Б. ул. Сурикова, д.№</a:t>
            </a:r>
            <a:r>
              <a:rPr lang="ru-RU" dirty="0" smtClean="0"/>
              <a:t>4,</a:t>
            </a:r>
            <a:endParaRPr lang="ru-RU" dirty="0" smtClean="0"/>
          </a:p>
          <a:p>
            <a:r>
              <a:rPr lang="ru-RU" dirty="0" smtClean="0"/>
              <a:t>Детский </a:t>
            </a:r>
            <a:r>
              <a:rPr lang="ru-RU" dirty="0" smtClean="0"/>
              <a:t>санаторий «</a:t>
            </a:r>
            <a:r>
              <a:rPr lang="ru-RU" dirty="0" err="1" smtClean="0"/>
              <a:t>Изоплит</a:t>
            </a:r>
            <a:r>
              <a:rPr lang="ru-RU" dirty="0" smtClean="0"/>
              <a:t>», ул. Фабричная, </a:t>
            </a:r>
            <a:r>
              <a:rPr lang="ru-RU" dirty="0" smtClean="0"/>
              <a:t>д. 2а</a:t>
            </a:r>
          </a:p>
          <a:p>
            <a:r>
              <a:rPr lang="ru-RU" dirty="0" smtClean="0"/>
              <a:t>Социальные услуги на дому социальным работником, срочные социальные услуги (юридическая, психологическая помощь)  – Комплексные центры социального обслуживания населения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205318" y="5163671"/>
            <a:ext cx="3621741" cy="1479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endParaRPr lang="ru-RU" sz="4000" b="1" dirty="0" smtClean="0"/>
          </a:p>
        </p:txBody>
      </p:sp>
      <p:grpSp>
        <p:nvGrpSpPr>
          <p:cNvPr id="15" name="Group 94"/>
          <p:cNvGrpSpPr>
            <a:grpSpLocks/>
          </p:cNvGrpSpPr>
          <p:nvPr/>
        </p:nvGrpSpPr>
        <p:grpSpPr bwMode="auto">
          <a:xfrm>
            <a:off x="1244759" y="356339"/>
            <a:ext cx="5067300" cy="547687"/>
            <a:chOff x="1270" y="2247"/>
            <a:chExt cx="3192" cy="345"/>
          </a:xfrm>
        </p:grpSpPr>
        <p:sp>
          <p:nvSpPr>
            <p:cNvPr id="17" name="AutoShape 23"/>
            <p:cNvSpPr>
              <a:spLocks noChangeArrowheads="1"/>
            </p:cNvSpPr>
            <p:nvPr/>
          </p:nvSpPr>
          <p:spPr bwMode="gray">
            <a:xfrm>
              <a:off x="1422" y="224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Text Box 31"/>
            <p:cNvSpPr txBox="1">
              <a:spLocks noChangeArrowheads="1"/>
            </p:cNvSpPr>
            <p:nvPr/>
          </p:nvSpPr>
          <p:spPr bwMode="gray">
            <a:xfrm>
              <a:off x="1525" y="229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000" dirty="0" smtClean="0">
                  <a:solidFill>
                    <a:srgbClr val="000000"/>
                  </a:solidFill>
                </a:rPr>
                <a:t>Реабилитация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21" name="Group 69"/>
            <p:cNvGrpSpPr>
              <a:grpSpLocks/>
            </p:cNvGrpSpPr>
            <p:nvPr/>
          </p:nvGrpSpPr>
          <p:grpSpPr bwMode="auto">
            <a:xfrm>
              <a:off x="1270" y="2294"/>
              <a:ext cx="266" cy="298"/>
              <a:chOff x="1416" y="2246"/>
              <a:chExt cx="266" cy="298"/>
            </a:xfrm>
          </p:grpSpPr>
          <p:sp>
            <p:nvSpPr>
              <p:cNvPr id="22" name="Text Box 70"/>
              <p:cNvSpPr txBox="1">
                <a:spLocks noChangeArrowheads="1"/>
              </p:cNvSpPr>
              <p:nvPr/>
            </p:nvSpPr>
            <p:spPr bwMode="gray">
              <a:xfrm>
                <a:off x="1435" y="226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3</a:t>
                </a:r>
              </a:p>
            </p:txBody>
          </p:sp>
          <p:grpSp>
            <p:nvGrpSpPr>
              <p:cNvPr id="23" name="Group 71"/>
              <p:cNvGrpSpPr>
                <a:grpSpLocks/>
              </p:cNvGrpSpPr>
              <p:nvPr/>
            </p:nvGrpSpPr>
            <p:grpSpPr bwMode="auto">
              <a:xfrm>
                <a:off x="1416" y="2246"/>
                <a:ext cx="266" cy="298"/>
                <a:chOff x="1415" y="1276"/>
                <a:chExt cx="266" cy="298"/>
              </a:xfrm>
            </p:grpSpPr>
            <p:pic>
              <p:nvPicPr>
                <p:cNvPr id="30" name="Picture 7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1" name="Oval 73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/>
                    </a:gs>
                    <a:gs pos="100000">
                      <a:srgbClr val="10E47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Oval 74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>
                        <a:gamma/>
                        <a:shade val="63529"/>
                        <a:invGamma/>
                      </a:srgbClr>
                    </a:gs>
                    <a:gs pos="100000">
                      <a:srgbClr val="10E47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33" name="Picture 75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8" name="Text Box 76"/>
              <p:cNvSpPr txBox="1">
                <a:spLocks noChangeArrowheads="1"/>
              </p:cNvSpPr>
              <p:nvPr/>
            </p:nvSpPr>
            <p:spPr bwMode="gray">
              <a:xfrm>
                <a:off x="1442" y="2262"/>
                <a:ext cx="190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b="1" dirty="0" smtClean="0">
                    <a:solidFill>
                      <a:srgbClr val="FFFFFF"/>
                    </a:solidFill>
                  </a:rPr>
                  <a:t>9</a:t>
                </a:r>
                <a:endParaRPr lang="en-US" b="1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46" name="Содержимое 2"/>
          <p:cNvSpPr txBox="1">
            <a:spLocks/>
          </p:cNvSpPr>
          <p:nvPr/>
        </p:nvSpPr>
        <p:spPr>
          <a:xfrm>
            <a:off x="2232212" y="5262282"/>
            <a:ext cx="3603811" cy="138953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ru-RU" sz="4000" b="1" dirty="0" smtClean="0"/>
              <a:t>Разработкой индивидуальной программы предоставления социальных услуг (ИППСУ) и вынесением решения о нуждаемости в социальном обслуживании занимаются – </a:t>
            </a:r>
            <a:r>
              <a:rPr lang="ru-RU" sz="4000" b="1" dirty="0" smtClean="0"/>
              <a:t>Территориальные Управление социальной </a:t>
            </a:r>
            <a:r>
              <a:rPr lang="ru-RU" sz="4000" b="1" dirty="0" smtClean="0"/>
              <a:t>политики, документы можно подать через МФЦ </a:t>
            </a:r>
            <a:endParaRPr lang="ru-RU" sz="4000" b="1" dirty="0" smtClean="0"/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ru-RU" sz="4000" b="1" dirty="0" smtClean="0"/>
              <a:t> </a:t>
            </a:r>
            <a:endParaRPr lang="ru-RU" sz="4000" b="1" dirty="0" smtClean="0"/>
          </a:p>
        </p:txBody>
      </p:sp>
      <p:pic>
        <p:nvPicPr>
          <p:cNvPr id="47" name="Рисунок 46" descr="соц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8752" y="4872317"/>
            <a:ext cx="2268072" cy="13608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</TotalTime>
  <Words>890</Words>
  <Application>Microsoft Office PowerPoint</Application>
  <PresentationFormat>Экран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Меры социальной поддержки родителей, воспитывающих детей с ограниченными возможностями здоровья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 за внимание!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Сумина</cp:lastModifiedBy>
  <cp:revision>72</cp:revision>
  <dcterms:created xsi:type="dcterms:W3CDTF">2016-11-18T14:12:19Z</dcterms:created>
  <dcterms:modified xsi:type="dcterms:W3CDTF">2018-06-25T10:57:31Z</dcterms:modified>
</cp:coreProperties>
</file>