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handoutMasterIdLst>
    <p:handoutMasterId r:id="rId13"/>
  </p:handoutMasterIdLst>
  <p:sldIdLst>
    <p:sldId id="256" r:id="rId2"/>
    <p:sldId id="261" r:id="rId3"/>
    <p:sldId id="262" r:id="rId4"/>
    <p:sldId id="263" r:id="rId5"/>
    <p:sldId id="264" r:id="rId6"/>
    <p:sldId id="265" r:id="rId7"/>
    <p:sldId id="266" r:id="rId8"/>
    <p:sldId id="267" r:id="rId9"/>
    <p:sldId id="268" r:id="rId10"/>
    <p:sldId id="269" r:id="rId11"/>
    <p:sldId id="270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173A8D"/>
    <a:srgbClr val="129481"/>
    <a:srgbClr val="0F2741"/>
    <a:srgbClr val="001736"/>
    <a:srgbClr val="003374"/>
    <a:srgbClr val="C9A093"/>
    <a:srgbClr val="F1F1F1"/>
    <a:srgbClr val="385592"/>
    <a:srgbClr val="3A5896"/>
    <a:srgbClr val="1D3C7A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06" d="100"/>
          <a:sy n="106" d="100"/>
        </p:scale>
        <p:origin x="-102" y="-17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5" d="100"/>
          <a:sy n="85" d="100"/>
        </p:scale>
        <p:origin x="3804" y="102"/>
      </p:cViewPr>
      <p:guideLst/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E2DD1C9-4BB6-422A-8F34-C157EA500BD9}" type="datetimeFigureOut">
              <a:rPr lang="en-US" smtClean="0"/>
              <a:pPr/>
              <a:t>6/25/2018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5A997E4-EE34-411C-9FF1-22B934EF533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12741131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D9794-A4CC-42D0-9A65-24C6B9EF4076}" type="datetimeFigureOut">
              <a:rPr lang="en-US" smtClean="0"/>
              <a:pPr/>
              <a:t>6/25/2018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8DF1E-33BB-4377-9A26-35481BA06C7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7508456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D9794-A4CC-42D0-9A65-24C6B9EF4076}" type="datetimeFigureOut">
              <a:rPr lang="en-US" smtClean="0"/>
              <a:pPr/>
              <a:t>6/25/2018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8DF1E-33BB-4377-9A26-35481BA06C7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7127254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1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D9794-A4CC-42D0-9A65-24C6B9EF4076}" type="datetimeFigureOut">
              <a:rPr lang="en-US" smtClean="0"/>
              <a:pPr/>
              <a:t>6/25/2018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8DF1E-33BB-4377-9A26-35481BA06C7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3825810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D9794-A4CC-42D0-9A65-24C6B9EF4076}" type="datetimeFigureOut">
              <a:rPr lang="en-US" smtClean="0"/>
              <a:pPr/>
              <a:t>6/25/2018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8DF1E-33BB-4377-9A26-35481BA06C7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5300949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41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6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D9794-A4CC-42D0-9A65-24C6B9EF4076}" type="datetimeFigureOut">
              <a:rPr lang="en-US" smtClean="0"/>
              <a:pPr/>
              <a:t>6/25/2018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8DF1E-33BB-4377-9A26-35481BA06C7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3094675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D9794-A4CC-42D0-9A65-24C6B9EF4076}" type="datetimeFigureOut">
              <a:rPr lang="en-US" smtClean="0"/>
              <a:pPr/>
              <a:t>6/25/2018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8DF1E-33BB-4377-9A26-35481BA06C7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0187502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8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1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1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D9794-A4CC-42D0-9A65-24C6B9EF4076}" type="datetimeFigureOut">
              <a:rPr lang="en-US" smtClean="0"/>
              <a:pPr/>
              <a:t>6/25/2018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8DF1E-33BB-4377-9A26-35481BA06C7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6481377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D9794-A4CC-42D0-9A65-24C6B9EF4076}" type="datetimeFigureOut">
              <a:rPr lang="en-US" smtClean="0"/>
              <a:pPr/>
              <a:t>6/25/2018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8DF1E-33BB-4377-9A26-35481BA06C7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8178676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D9794-A4CC-42D0-9A65-24C6B9EF4076}" type="datetimeFigureOut">
              <a:rPr lang="en-US" smtClean="0"/>
              <a:pPr/>
              <a:t>6/25/2018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8DF1E-33BB-4377-9A26-35481BA06C7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4002460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8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D9794-A4CC-42D0-9A65-24C6B9EF4076}" type="datetimeFigureOut">
              <a:rPr lang="en-US" smtClean="0"/>
              <a:pPr/>
              <a:t>6/25/2018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8DF1E-33BB-4377-9A26-35481BA06C7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3548970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8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D9794-A4CC-42D0-9A65-24C6B9EF4076}" type="datetimeFigureOut">
              <a:rPr lang="en-US" smtClean="0"/>
              <a:pPr/>
              <a:t>6/25/2018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8DF1E-33BB-4377-9A26-35481BA06C7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5086395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45459" y="1465729"/>
            <a:ext cx="7869891" cy="471123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BD9794-A4CC-42D0-9A65-24C6B9EF4076}" type="datetimeFigureOut">
              <a:rPr lang="en-US" smtClean="0"/>
              <a:pPr/>
              <a:t>6/25/2018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3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E8DF1E-33BB-4377-9A26-35481BA06C7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58906" y="119269"/>
            <a:ext cx="7839635" cy="9778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2233214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jpe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01906" y="2537011"/>
            <a:ext cx="7211914" cy="3478025"/>
          </a:xfrm>
        </p:spPr>
        <p:txBody>
          <a:bodyPr>
            <a:noAutofit/>
          </a:bodyPr>
          <a:lstStyle/>
          <a:p>
            <a:r>
              <a:rPr lang="ru-RU" sz="4400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+mn-lt"/>
              </a:rPr>
              <a:t>Меры социальной поддержки родителей, воспитывающих детей с ограниченными возможностями здоровья</a:t>
            </a:r>
            <a:endParaRPr lang="en-US" sz="4400" b="1" dirty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dist="38100" dir="2700000" algn="bl" rotWithShape="0">
                  <a:schemeClr val="accent5"/>
                </a:outerShdw>
              </a:effectLst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4806521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981201" y="1246094"/>
            <a:ext cx="5710518" cy="3594847"/>
          </a:xfrm>
        </p:spPr>
        <p:txBody>
          <a:bodyPr>
            <a:normAutofit fontScale="70000" lnSpcReduction="20000"/>
          </a:bodyPr>
          <a:lstStyle/>
          <a:p>
            <a:r>
              <a:rPr lang="ru-RU" dirty="0" smtClean="0"/>
              <a:t>Одному из родителей (опекуну, попечителю) предоставляются по его заявлению 4 дополнительных оплачиваемых выходных дня в календарном месяце, оформляемых приказом (распоряжением) работодателя</a:t>
            </a:r>
            <a:r>
              <a:rPr lang="ru-RU" dirty="0" smtClean="0"/>
              <a:t>.</a:t>
            </a:r>
          </a:p>
          <a:p>
            <a:r>
              <a:rPr lang="ru-RU" dirty="0" smtClean="0"/>
              <a:t>Обеспечение бесплатными </a:t>
            </a:r>
            <a:r>
              <a:rPr lang="ru-RU" dirty="0" smtClean="0"/>
              <a:t>лекарствами по рецептам врача, при условии получения НСУ в натуральной форме</a:t>
            </a:r>
          </a:p>
          <a:p>
            <a:r>
              <a:rPr lang="ru-RU" dirty="0" smtClean="0"/>
              <a:t>Получение акта обследования жилищно-бытовых условия семьи (для предоставления в благотворительные фонды) или акта подтверждения наличия приобретенного средства интеграции в общество ребенка-инвалида (для ПФР в случае получения компенсации через мат.капитал)</a:t>
            </a:r>
            <a:endParaRPr lang="ru-RU" b="1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</p:txBody>
      </p:sp>
      <p:sp>
        <p:nvSpPr>
          <p:cNvPr id="16" name="Содержимое 2"/>
          <p:cNvSpPr txBox="1">
            <a:spLocks/>
          </p:cNvSpPr>
          <p:nvPr/>
        </p:nvSpPr>
        <p:spPr>
          <a:xfrm>
            <a:off x="2205318" y="5163671"/>
            <a:ext cx="3621741" cy="147917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228600" lvl="0" indent="-228600">
              <a:lnSpc>
                <a:spcPct val="90000"/>
              </a:lnSpc>
              <a:spcBef>
                <a:spcPts val="1000"/>
              </a:spcBef>
            </a:pPr>
            <a:endParaRPr lang="ru-RU" sz="4000" b="1" dirty="0" smtClean="0"/>
          </a:p>
        </p:txBody>
      </p:sp>
      <p:grpSp>
        <p:nvGrpSpPr>
          <p:cNvPr id="20" name="Group 96"/>
          <p:cNvGrpSpPr>
            <a:grpSpLocks/>
          </p:cNvGrpSpPr>
          <p:nvPr/>
        </p:nvGrpSpPr>
        <p:grpSpPr bwMode="auto">
          <a:xfrm>
            <a:off x="1250547" y="257728"/>
            <a:ext cx="5064125" cy="547687"/>
            <a:chOff x="1268" y="3207"/>
            <a:chExt cx="3190" cy="345"/>
          </a:xfrm>
        </p:grpSpPr>
        <p:sp>
          <p:nvSpPr>
            <p:cNvPr id="21" name="AutoShape 43"/>
            <p:cNvSpPr>
              <a:spLocks noChangeArrowheads="1"/>
            </p:cNvSpPr>
            <p:nvPr/>
          </p:nvSpPr>
          <p:spPr bwMode="gray">
            <a:xfrm>
              <a:off x="1418" y="3207"/>
              <a:ext cx="3040" cy="334"/>
            </a:xfrm>
            <a:prstGeom prst="roundRect">
              <a:avLst>
                <a:gd name="adj" fmla="val 50000"/>
              </a:avLst>
            </a:prstGeom>
            <a:ln>
              <a:headEnd/>
              <a:tailEnd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endParaRPr lang="ru-RU"/>
            </a:p>
          </p:txBody>
        </p:sp>
        <p:sp>
          <p:nvSpPr>
            <p:cNvPr id="23" name="Text Box 52"/>
            <p:cNvSpPr txBox="1">
              <a:spLocks noChangeArrowheads="1"/>
            </p:cNvSpPr>
            <p:nvPr/>
          </p:nvSpPr>
          <p:spPr bwMode="gray">
            <a:xfrm>
              <a:off x="1521" y="3255"/>
              <a:ext cx="2633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28398" dir="3806097" algn="ctr" rotWithShape="0">
                      <a:schemeClr val="bg2">
                        <a:alpha val="50000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ru-RU" sz="2000" dirty="0" smtClean="0">
                  <a:solidFill>
                    <a:srgbClr val="000000"/>
                  </a:solidFill>
                </a:rPr>
                <a:t>Дополнительно </a:t>
              </a:r>
              <a:endParaRPr lang="en-US" sz="2000" dirty="0">
                <a:solidFill>
                  <a:srgbClr val="000000"/>
                </a:solidFill>
              </a:endParaRPr>
            </a:p>
          </p:txBody>
        </p:sp>
        <p:grpSp>
          <p:nvGrpSpPr>
            <p:cNvPr id="24" name="Group 85"/>
            <p:cNvGrpSpPr>
              <a:grpSpLocks/>
            </p:cNvGrpSpPr>
            <p:nvPr/>
          </p:nvGrpSpPr>
          <p:grpSpPr bwMode="auto">
            <a:xfrm>
              <a:off x="1268" y="3254"/>
              <a:ext cx="290" cy="298"/>
              <a:chOff x="1414" y="3206"/>
              <a:chExt cx="290" cy="298"/>
            </a:xfrm>
          </p:grpSpPr>
          <p:grpSp>
            <p:nvGrpSpPr>
              <p:cNvPr id="25" name="Group 86"/>
              <p:cNvGrpSpPr>
                <a:grpSpLocks/>
              </p:cNvGrpSpPr>
              <p:nvPr/>
            </p:nvGrpSpPr>
            <p:grpSpPr bwMode="auto">
              <a:xfrm>
                <a:off x="1414" y="3206"/>
                <a:ext cx="266" cy="298"/>
                <a:chOff x="1415" y="1276"/>
                <a:chExt cx="266" cy="298"/>
              </a:xfrm>
            </p:grpSpPr>
            <p:pic>
              <p:nvPicPr>
                <p:cNvPr id="27" name="Picture 87" descr="Picture2"/>
                <p:cNvPicPr>
                  <a:picLocks noChangeAspect="1" noChangeArrowheads="1"/>
                </p:cNvPicPr>
                <p:nvPr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xmlns="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1434" y="1521"/>
                  <a:ext cx="230" cy="53"/>
                </a:xfrm>
                <a:prstGeom prst="rect">
                  <a:avLst/>
                </a:prstGeom>
                <a:noFill/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</a:extLst>
              </p:spPr>
            </p:pic>
            <p:sp>
              <p:nvSpPr>
                <p:cNvPr id="29" name="Oval 88"/>
                <p:cNvSpPr>
                  <a:spLocks noChangeArrowheads="1"/>
                </p:cNvSpPr>
                <p:nvPr/>
              </p:nvSpPr>
              <p:spPr bwMode="gray">
                <a:xfrm flipH="1">
                  <a:off x="1415" y="1276"/>
                  <a:ext cx="266" cy="266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4D98E3"/>
                    </a:gs>
                    <a:gs pos="100000">
                      <a:srgbClr val="4D98E3">
                        <a:gamma/>
                        <a:shade val="57255"/>
                        <a:invGamma/>
                      </a:srgbClr>
                    </a:gs>
                  </a:gsLst>
                  <a:path path="rect">
                    <a:fillToRect t="100000" r="100000"/>
                  </a:path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xmlns="" w="9525" algn="ctr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dist="152400" dir="16200000" sy="-100000" rotWithShape="0">
                          <a:schemeClr val="bg2">
                            <a:alpha val="50000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34" name="Oval 89"/>
                <p:cNvSpPr>
                  <a:spLocks noChangeArrowheads="1"/>
                </p:cNvSpPr>
                <p:nvPr/>
              </p:nvSpPr>
              <p:spPr bwMode="gray">
                <a:xfrm flipH="1">
                  <a:off x="1422" y="1282"/>
                  <a:ext cx="254" cy="254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4D98E3">
                        <a:gamma/>
                        <a:shade val="63529"/>
                        <a:invGamma/>
                      </a:srgbClr>
                    </a:gs>
                    <a:gs pos="100000">
                      <a:srgbClr val="4D98E3">
                        <a:alpha val="85001"/>
                      </a:srgbClr>
                    </a:gs>
                  </a:gsLst>
                  <a:lin ang="189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xmlns="" w="9525" algn="ctr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dist="152400" dir="16200000" sy="-100000" rotWithShape="0">
                          <a:schemeClr val="bg2">
                            <a:alpha val="50000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pic>
              <p:nvPicPr>
                <p:cNvPr id="35" name="Picture 90" descr="Picture1"/>
                <p:cNvPicPr>
                  <a:picLocks noChangeAspect="1" noChangeArrowheads="1"/>
                </p:cNvPicPr>
                <p:nvPr/>
              </p:nvPicPr>
              <p:blipFill>
                <a:blip r:embed="rId3" cstate="print">
                  <a:extLst>
                    <a:ext uri="{28A0092B-C50C-407E-A947-70E740481C1C}">
                      <a14:useLocalDpi xmlns:a14="http://schemas.microsoft.com/office/drawing/2010/main" xmlns="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1496" y="1278"/>
                  <a:ext cx="174" cy="174"/>
                </a:xfrm>
                <a:prstGeom prst="rect">
                  <a:avLst/>
                </a:prstGeom>
                <a:noFill/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</a:extLst>
              </p:spPr>
            </p:pic>
          </p:grpSp>
          <p:sp>
            <p:nvSpPr>
              <p:cNvPr id="26" name="Text Box 91"/>
              <p:cNvSpPr txBox="1">
                <a:spLocks noChangeArrowheads="1"/>
              </p:cNvSpPr>
              <p:nvPr/>
            </p:nvSpPr>
            <p:spPr bwMode="gray">
              <a:xfrm>
                <a:off x="1440" y="3222"/>
                <a:ext cx="264" cy="23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ru-RU" b="1" dirty="0" smtClean="0">
                    <a:solidFill>
                      <a:srgbClr val="FFFFFF"/>
                    </a:solidFill>
                  </a:rPr>
                  <a:t>10</a:t>
                </a:r>
                <a:endParaRPr lang="en-US" b="1" dirty="0">
                  <a:solidFill>
                    <a:srgbClr val="FFFFFF"/>
                  </a:solidFill>
                </a:endParaRPr>
              </a:p>
            </p:txBody>
          </p:sp>
        </p:grpSp>
      </p:grpSp>
      <p:pic>
        <p:nvPicPr>
          <p:cNvPr id="36" name="Рисунок 35" descr="лекарства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987528" y="4606477"/>
            <a:ext cx="2770990" cy="1998747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918882" y="1875398"/>
            <a:ext cx="7772400" cy="2387600"/>
          </a:xfrm>
        </p:spPr>
        <p:txBody>
          <a:bodyPr/>
          <a:lstStyle/>
          <a:p>
            <a:r>
              <a:rPr lang="ru-RU" dirty="0" smtClean="0"/>
              <a:t>Спасибо за внимание!</a:t>
            </a: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981200" y="1465729"/>
            <a:ext cx="6553200" cy="3437965"/>
          </a:xfrm>
        </p:spPr>
        <p:txBody>
          <a:bodyPr>
            <a:normAutofit fontScale="62500" lnSpcReduction="20000"/>
          </a:bodyPr>
          <a:lstStyle/>
          <a:p>
            <a:r>
              <a:rPr lang="ru-RU" dirty="0" smtClean="0"/>
              <a:t>С</a:t>
            </a:r>
            <a:r>
              <a:rPr lang="ru-RU" dirty="0" smtClean="0"/>
              <a:t>емьям</a:t>
            </a:r>
            <a:r>
              <a:rPr lang="ru-RU" dirty="0" smtClean="0"/>
              <a:t>, имеющим детей-инвалидов, предоставляется компенсация расходов на оплату жилых помещений и коммунальных услуг в </a:t>
            </a:r>
            <a:r>
              <a:rPr lang="ru-RU" dirty="0" smtClean="0"/>
              <a:t>размере не ниже </a:t>
            </a:r>
            <a:r>
              <a:rPr lang="ru-RU" dirty="0" smtClean="0"/>
              <a:t>50 процентов:</a:t>
            </a:r>
          </a:p>
          <a:p>
            <a:r>
              <a:rPr lang="ru-RU" dirty="0" smtClean="0"/>
              <a:t>платы за наем и платы за содержание жилого </a:t>
            </a:r>
            <a:r>
              <a:rPr lang="ru-RU" dirty="0" smtClean="0"/>
              <a:t>помещения</a:t>
            </a:r>
            <a:endParaRPr lang="ru-RU" dirty="0" smtClean="0"/>
          </a:p>
          <a:p>
            <a:r>
              <a:rPr lang="ru-RU" dirty="0" smtClean="0"/>
              <a:t>платы за холодную воду, горячую воду, электрическую энергию, </a:t>
            </a:r>
            <a:r>
              <a:rPr lang="ru-RU" dirty="0" smtClean="0"/>
              <a:t>водоотведение потребляемые </a:t>
            </a:r>
            <a:r>
              <a:rPr lang="ru-RU" dirty="0" smtClean="0"/>
              <a:t>при содержании общего имущества в многоквартирном </a:t>
            </a:r>
            <a:r>
              <a:rPr lang="ru-RU" dirty="0" smtClean="0"/>
              <a:t>доме</a:t>
            </a:r>
            <a:endParaRPr lang="ru-RU" dirty="0" smtClean="0"/>
          </a:p>
          <a:p>
            <a:r>
              <a:rPr lang="ru-RU" dirty="0" smtClean="0"/>
              <a:t>платы за коммунальные </a:t>
            </a:r>
            <a:r>
              <a:rPr lang="ru-RU" dirty="0" smtClean="0"/>
              <a:t>услуги</a:t>
            </a:r>
            <a:endParaRPr lang="ru-RU" dirty="0" smtClean="0"/>
          </a:p>
          <a:p>
            <a:r>
              <a:rPr lang="ru-RU" dirty="0" smtClean="0"/>
              <a:t>оплаты стоимости топлива, </a:t>
            </a:r>
            <a:r>
              <a:rPr lang="ru-RU" dirty="0" smtClean="0"/>
              <a:t>и </a:t>
            </a:r>
            <a:r>
              <a:rPr lang="ru-RU" dirty="0" smtClean="0"/>
              <a:t>транспортных услуг для доставки этого топлива - при проживании в домах, не имеющих центрального отопления.</a:t>
            </a:r>
          </a:p>
          <a:p>
            <a:r>
              <a:rPr lang="ru-RU" dirty="0" smtClean="0"/>
              <a:t>компенсация расходов на уплату взноса на капитальный ремонт общего имущества в многоквартирном </a:t>
            </a:r>
            <a:r>
              <a:rPr lang="ru-RU" dirty="0" smtClean="0"/>
              <a:t>доме</a:t>
            </a:r>
          </a:p>
          <a:p>
            <a:endParaRPr lang="ru-RU" dirty="0"/>
          </a:p>
        </p:txBody>
      </p:sp>
      <p:grpSp>
        <p:nvGrpSpPr>
          <p:cNvPr id="4" name="Group 92"/>
          <p:cNvGrpSpPr>
            <a:grpSpLocks/>
          </p:cNvGrpSpPr>
          <p:nvPr/>
        </p:nvGrpSpPr>
        <p:grpSpPr bwMode="auto">
          <a:xfrm>
            <a:off x="794936" y="397520"/>
            <a:ext cx="5068887" cy="530225"/>
            <a:chOff x="1269" y="1296"/>
            <a:chExt cx="3193" cy="334"/>
          </a:xfrm>
        </p:grpSpPr>
        <p:sp>
          <p:nvSpPr>
            <p:cNvPr id="5" name="AutoShape 3"/>
            <p:cNvSpPr>
              <a:spLocks noChangeArrowheads="1"/>
            </p:cNvSpPr>
            <p:nvPr/>
          </p:nvSpPr>
          <p:spPr bwMode="gray">
            <a:xfrm>
              <a:off x="1422" y="1296"/>
              <a:ext cx="3040" cy="334"/>
            </a:xfrm>
            <a:prstGeom prst="roundRect">
              <a:avLst>
                <a:gd name="adj" fmla="val 50000"/>
              </a:avLst>
            </a:prstGeom>
            <a:ln>
              <a:headEnd/>
              <a:tailEnd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endParaRPr lang="ru-RU"/>
            </a:p>
          </p:txBody>
        </p:sp>
        <p:sp>
          <p:nvSpPr>
            <p:cNvPr id="6" name="Text Box 4"/>
            <p:cNvSpPr txBox="1">
              <a:spLocks noChangeArrowheads="1"/>
            </p:cNvSpPr>
            <p:nvPr/>
          </p:nvSpPr>
          <p:spPr bwMode="gray">
            <a:xfrm>
              <a:off x="1525" y="1342"/>
              <a:ext cx="2633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28398" dir="3806097" algn="ctr" rotWithShape="0">
                      <a:schemeClr val="bg2">
                        <a:alpha val="50000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ru-RU" sz="2000" dirty="0" smtClean="0">
                  <a:solidFill>
                    <a:srgbClr val="000000"/>
                  </a:solidFill>
                </a:rPr>
                <a:t>Коммунальные услуги</a:t>
              </a:r>
              <a:endParaRPr lang="en-US" sz="2000" dirty="0">
                <a:solidFill>
                  <a:srgbClr val="000000"/>
                </a:solidFill>
              </a:endParaRPr>
            </a:p>
          </p:txBody>
        </p:sp>
        <p:grpSp>
          <p:nvGrpSpPr>
            <p:cNvPr id="7" name="Group 55"/>
            <p:cNvGrpSpPr>
              <a:grpSpLocks/>
            </p:cNvGrpSpPr>
            <p:nvPr/>
          </p:nvGrpSpPr>
          <p:grpSpPr bwMode="auto">
            <a:xfrm>
              <a:off x="1269" y="1324"/>
              <a:ext cx="266" cy="298"/>
              <a:chOff x="1415" y="1276"/>
              <a:chExt cx="266" cy="298"/>
            </a:xfrm>
          </p:grpSpPr>
          <p:grpSp>
            <p:nvGrpSpPr>
              <p:cNvPr id="8" name="Group 56"/>
              <p:cNvGrpSpPr>
                <a:grpSpLocks/>
              </p:cNvGrpSpPr>
              <p:nvPr/>
            </p:nvGrpSpPr>
            <p:grpSpPr bwMode="auto">
              <a:xfrm>
                <a:off x="1415" y="1276"/>
                <a:ext cx="266" cy="298"/>
                <a:chOff x="1415" y="1276"/>
                <a:chExt cx="266" cy="298"/>
              </a:xfrm>
            </p:grpSpPr>
            <p:pic>
              <p:nvPicPr>
                <p:cNvPr id="10" name="Picture 57" descr="Picture2"/>
                <p:cNvPicPr>
                  <a:picLocks noChangeAspect="1" noChangeArrowheads="1"/>
                </p:cNvPicPr>
                <p:nvPr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xmlns="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1434" y="1521"/>
                  <a:ext cx="230" cy="53"/>
                </a:xfrm>
                <a:prstGeom prst="rect">
                  <a:avLst/>
                </a:prstGeom>
                <a:noFill/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</a:extLst>
              </p:spPr>
            </p:pic>
            <p:sp>
              <p:nvSpPr>
                <p:cNvPr id="11" name="Oval 58"/>
                <p:cNvSpPr>
                  <a:spLocks noChangeArrowheads="1"/>
                </p:cNvSpPr>
                <p:nvPr/>
              </p:nvSpPr>
              <p:spPr bwMode="gray">
                <a:xfrm flipH="1">
                  <a:off x="1415" y="1276"/>
                  <a:ext cx="266" cy="266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FF9900"/>
                    </a:gs>
                    <a:gs pos="100000">
                      <a:srgbClr val="FF9900">
                        <a:gamma/>
                        <a:shade val="57255"/>
                        <a:invGamma/>
                      </a:srgbClr>
                    </a:gs>
                  </a:gsLst>
                  <a:path path="rect">
                    <a:fillToRect t="100000" r="100000"/>
                  </a:path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xmlns="" w="9525" algn="ctr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dist="152400" dir="16200000" sy="-100000" rotWithShape="0">
                          <a:schemeClr val="bg2">
                            <a:alpha val="50000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12" name="Oval 59"/>
                <p:cNvSpPr>
                  <a:spLocks noChangeArrowheads="1"/>
                </p:cNvSpPr>
                <p:nvPr/>
              </p:nvSpPr>
              <p:spPr bwMode="gray">
                <a:xfrm flipH="1">
                  <a:off x="1422" y="1282"/>
                  <a:ext cx="254" cy="254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FF9900">
                        <a:gamma/>
                        <a:shade val="63529"/>
                        <a:invGamma/>
                      </a:srgbClr>
                    </a:gs>
                    <a:gs pos="100000">
                      <a:srgbClr val="FF9900">
                        <a:alpha val="85001"/>
                      </a:srgbClr>
                    </a:gs>
                  </a:gsLst>
                  <a:lin ang="189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xmlns="" w="9525" algn="ctr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dist="152400" dir="16200000" sy="-100000" rotWithShape="0">
                          <a:schemeClr val="bg2">
                            <a:alpha val="50000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pic>
              <p:nvPicPr>
                <p:cNvPr id="13" name="Picture 60" descr="Picture1"/>
                <p:cNvPicPr>
                  <a:picLocks noChangeAspect="1" noChangeArrowheads="1"/>
                </p:cNvPicPr>
                <p:nvPr/>
              </p:nvPicPr>
              <p:blipFill>
                <a:blip r:embed="rId3" cstate="print">
                  <a:extLst>
                    <a:ext uri="{28A0092B-C50C-407E-A947-70E740481C1C}">
                      <a14:useLocalDpi xmlns:a14="http://schemas.microsoft.com/office/drawing/2010/main" xmlns="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1496" y="1278"/>
                  <a:ext cx="174" cy="174"/>
                </a:xfrm>
                <a:prstGeom prst="rect">
                  <a:avLst/>
                </a:prstGeom>
                <a:noFill/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</a:extLst>
              </p:spPr>
            </p:pic>
          </p:grpSp>
          <p:sp>
            <p:nvSpPr>
              <p:cNvPr id="9" name="Text Box 61"/>
              <p:cNvSpPr txBox="1">
                <a:spLocks noChangeArrowheads="1"/>
              </p:cNvSpPr>
              <p:nvPr/>
            </p:nvSpPr>
            <p:spPr bwMode="gray">
              <a:xfrm>
                <a:off x="1441" y="1292"/>
                <a:ext cx="196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 b="1">
                    <a:solidFill>
                      <a:srgbClr val="FFFFFF"/>
                    </a:solidFill>
                  </a:rPr>
                  <a:t>1</a:t>
                </a:r>
              </a:p>
            </p:txBody>
          </p:sp>
        </p:grpSp>
      </p:grpSp>
      <p:pic>
        <p:nvPicPr>
          <p:cNvPr id="1026" name="Picture 2" descr="Картинки по запросу цму екатеринбург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867899" y="4823012"/>
            <a:ext cx="1831601" cy="1831601"/>
          </a:xfrm>
          <a:prstGeom prst="rect">
            <a:avLst/>
          </a:prstGeom>
          <a:noFill/>
        </p:spPr>
      </p:pic>
      <p:sp>
        <p:nvSpPr>
          <p:cNvPr id="16" name="Содержимое 2"/>
          <p:cNvSpPr txBox="1">
            <a:spLocks/>
          </p:cNvSpPr>
          <p:nvPr/>
        </p:nvSpPr>
        <p:spPr>
          <a:xfrm>
            <a:off x="2205318" y="4993341"/>
            <a:ext cx="4679576" cy="1649506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/>
          <a:p>
            <a:pPr marL="228600" lvl="0" indent="-228600">
              <a:lnSpc>
                <a:spcPct val="90000"/>
              </a:lnSpc>
              <a:spcBef>
                <a:spcPts val="1000"/>
              </a:spcBef>
            </a:pPr>
            <a:r>
              <a:rPr lang="ru-RU" sz="2000" b="1" dirty="0" smtClean="0"/>
              <a:t>Обращаться по вопросам назначения компенсации – в Центры муниципальных услуг </a:t>
            </a:r>
            <a:endParaRPr lang="ru-RU" sz="2000" b="1" dirty="0" smtClean="0"/>
          </a:p>
          <a:p>
            <a:pPr marL="228600" lvl="0" indent="-228600">
              <a:lnSpc>
                <a:spcPct val="90000"/>
              </a:lnSpc>
              <a:spcBef>
                <a:spcPts val="1000"/>
              </a:spcBef>
            </a:pPr>
            <a:r>
              <a:rPr lang="ru-RU" sz="2000" b="1" dirty="0" smtClean="0"/>
              <a:t>А</a:t>
            </a:r>
            <a:r>
              <a:rPr lang="ru-RU" sz="2000" b="1" dirty="0" smtClean="0"/>
              <a:t>дреса </a:t>
            </a:r>
            <a:r>
              <a:rPr lang="ru-RU" sz="2000" b="1" dirty="0" smtClean="0"/>
              <a:t>на сайте - </a:t>
            </a:r>
            <a:r>
              <a:rPr lang="ru-RU" sz="2000" b="1" dirty="0" err="1" smtClean="0"/>
              <a:t>цму.екатеринбург.рф</a:t>
            </a:r>
            <a:endParaRPr lang="ru-RU" sz="2000" b="1" dirty="0" smtClean="0"/>
          </a:p>
          <a:p>
            <a:pPr marL="228600" lvl="0" indent="-228600">
              <a:lnSpc>
                <a:spcPct val="90000"/>
              </a:lnSpc>
              <a:spcBef>
                <a:spcPts val="1000"/>
              </a:spcBef>
            </a:pPr>
            <a:r>
              <a:rPr lang="ru-RU" sz="2000" b="1" dirty="0" smtClean="0"/>
              <a:t>Уполномоченный орган - </a:t>
            </a:r>
            <a:r>
              <a:rPr lang="ru-RU" sz="2000" b="1" dirty="0" smtClean="0"/>
              <a:t>Управление жилищного и коммунального </a:t>
            </a:r>
            <a:r>
              <a:rPr lang="ru-RU" sz="2000" b="1" dirty="0" smtClean="0"/>
              <a:t>хозяйства, отдел предоставления компенсаций расходов</a:t>
            </a:r>
            <a:r>
              <a:rPr lang="ru-RU" sz="2000" dirty="0" smtClean="0"/>
              <a:t/>
            </a:r>
            <a:br>
              <a:rPr lang="ru-RU" sz="2000" dirty="0" smtClean="0"/>
            </a:br>
            <a:endParaRPr kumimoji="0" lang="ru-RU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ru-RU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981200" y="1465729"/>
            <a:ext cx="6553200" cy="3437965"/>
          </a:xfrm>
        </p:spPr>
        <p:txBody>
          <a:bodyPr>
            <a:normAutofit fontScale="77500" lnSpcReduction="20000"/>
          </a:bodyPr>
          <a:lstStyle/>
          <a:p>
            <a:r>
              <a:rPr lang="ru-RU" dirty="0" smtClean="0"/>
              <a:t>С</a:t>
            </a:r>
            <a:r>
              <a:rPr lang="ru-RU" dirty="0" smtClean="0"/>
              <a:t>емьи</a:t>
            </a:r>
            <a:r>
              <a:rPr lang="ru-RU" dirty="0" smtClean="0"/>
              <a:t>, имеющие детей-инвалидов, нуждающиеся в улучшении жилищных условий, принимаются на учет и обеспечиваются жилыми помещениями в порядке, предусмотренном законодательством Российской Федерации и законодательством субъектов Российской Федерации</a:t>
            </a:r>
            <a:r>
              <a:rPr lang="ru-RU" dirty="0" smtClean="0"/>
              <a:t>.</a:t>
            </a:r>
          </a:p>
          <a:p>
            <a:r>
              <a:rPr lang="ru-RU" dirty="0" smtClean="0"/>
              <a:t>Семьям</a:t>
            </a:r>
            <a:r>
              <a:rPr lang="ru-RU" dirty="0" smtClean="0"/>
              <a:t>, имеющим в своем составе инвалидов, предоставляется право на первоочередное получение земельных участков для индивидуального жилищного строительства, ведения подсобного и дачного хозяйства и садоводства.</a:t>
            </a:r>
          </a:p>
          <a:p>
            <a:endParaRPr lang="ru-RU" dirty="0" smtClean="0"/>
          </a:p>
          <a:p>
            <a:endParaRPr lang="ru-RU" dirty="0"/>
          </a:p>
        </p:txBody>
      </p:sp>
      <p:sp>
        <p:nvSpPr>
          <p:cNvPr id="16" name="Содержимое 2"/>
          <p:cNvSpPr txBox="1">
            <a:spLocks/>
          </p:cNvSpPr>
          <p:nvPr/>
        </p:nvSpPr>
        <p:spPr>
          <a:xfrm>
            <a:off x="2205318" y="4993341"/>
            <a:ext cx="4679576" cy="1649506"/>
          </a:xfrm>
          <a:prstGeom prst="rect">
            <a:avLst/>
          </a:prstGeom>
        </p:spPr>
        <p:txBody>
          <a:bodyPr vert="horz" lIns="91440" tIns="45720" rIns="91440" bIns="45720" rtlCol="0">
            <a:normAutofit fontScale="32500" lnSpcReduction="20000"/>
          </a:bodyPr>
          <a:lstStyle/>
          <a:p>
            <a:pPr marL="228600" lvl="0" indent="-228600">
              <a:lnSpc>
                <a:spcPct val="90000"/>
              </a:lnSpc>
              <a:spcBef>
                <a:spcPts val="1000"/>
              </a:spcBef>
            </a:pPr>
            <a:r>
              <a:rPr lang="ru-RU" sz="4000" b="1" dirty="0" smtClean="0"/>
              <a:t>Обращаться в Администрацию муниципального образования по месту жительства семьи инвалида</a:t>
            </a:r>
          </a:p>
          <a:p>
            <a:pPr marL="228600" lvl="0" indent="-228600">
              <a:lnSpc>
                <a:spcPct val="90000"/>
              </a:lnSpc>
              <a:spcBef>
                <a:spcPts val="1000"/>
              </a:spcBef>
            </a:pPr>
            <a:r>
              <a:rPr lang="ru-RU" sz="4000" b="1" dirty="0" smtClean="0"/>
              <a:t>Вопросы земельных участков – Администрация г.Екатеринбурга, Земельный комитет</a:t>
            </a:r>
          </a:p>
          <a:p>
            <a:pPr marL="228600" indent="-228600">
              <a:lnSpc>
                <a:spcPct val="90000"/>
              </a:lnSpc>
              <a:spcBef>
                <a:spcPts val="1000"/>
              </a:spcBef>
            </a:pPr>
            <a:r>
              <a:rPr lang="ru-RU" sz="4000" b="1" dirty="0" smtClean="0"/>
              <a:t>Вопросы постановки на учет в качестве нуждающегося в улучшении жилищных условий – Администрация района, Отдел по учету и распределению </a:t>
            </a:r>
            <a:r>
              <a:rPr lang="ru-RU" sz="4000" b="1" dirty="0" smtClean="0"/>
              <a:t>жилья</a:t>
            </a:r>
            <a:endParaRPr lang="ru-RU" sz="4000" b="1" dirty="0" smtClean="0"/>
          </a:p>
        </p:txBody>
      </p:sp>
      <p:grpSp>
        <p:nvGrpSpPr>
          <p:cNvPr id="15" name="Group 93"/>
          <p:cNvGrpSpPr>
            <a:grpSpLocks/>
          </p:cNvGrpSpPr>
          <p:nvPr/>
        </p:nvGrpSpPr>
        <p:grpSpPr bwMode="auto">
          <a:xfrm>
            <a:off x="847137" y="388556"/>
            <a:ext cx="5070476" cy="549275"/>
            <a:chOff x="1268" y="1776"/>
            <a:chExt cx="3194" cy="346"/>
          </a:xfrm>
        </p:grpSpPr>
        <p:sp>
          <p:nvSpPr>
            <p:cNvPr id="17" name="AutoShape 13"/>
            <p:cNvSpPr>
              <a:spLocks noChangeArrowheads="1"/>
            </p:cNvSpPr>
            <p:nvPr/>
          </p:nvSpPr>
          <p:spPr bwMode="gray">
            <a:xfrm>
              <a:off x="1422" y="1776"/>
              <a:ext cx="3040" cy="334"/>
            </a:xfrm>
            <a:prstGeom prst="roundRect">
              <a:avLst>
                <a:gd name="adj" fmla="val 50000"/>
              </a:avLst>
            </a:prstGeom>
            <a:ln>
              <a:headEnd/>
              <a:tailEnd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endParaRPr lang="ru-RU"/>
            </a:p>
          </p:txBody>
        </p:sp>
        <p:sp>
          <p:nvSpPr>
            <p:cNvPr id="18" name="Text Box 21"/>
            <p:cNvSpPr txBox="1">
              <a:spLocks noChangeArrowheads="1"/>
            </p:cNvSpPr>
            <p:nvPr/>
          </p:nvSpPr>
          <p:spPr bwMode="gray">
            <a:xfrm>
              <a:off x="1525" y="1824"/>
              <a:ext cx="2633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28398" dir="3806097" algn="ctr" rotWithShape="0">
                      <a:schemeClr val="bg2">
                        <a:alpha val="50000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ru-RU" sz="2000" dirty="0" smtClean="0">
                  <a:solidFill>
                    <a:srgbClr val="000000"/>
                  </a:solidFill>
                </a:rPr>
                <a:t>Жилье и земельные участки</a:t>
              </a:r>
              <a:endParaRPr lang="en-US" sz="2000" dirty="0">
                <a:solidFill>
                  <a:srgbClr val="000000"/>
                </a:solidFill>
              </a:endParaRPr>
            </a:p>
          </p:txBody>
        </p:sp>
        <p:grpSp>
          <p:nvGrpSpPr>
            <p:cNvPr id="19" name="Group 62"/>
            <p:cNvGrpSpPr>
              <a:grpSpLocks/>
            </p:cNvGrpSpPr>
            <p:nvPr/>
          </p:nvGrpSpPr>
          <p:grpSpPr bwMode="auto">
            <a:xfrm>
              <a:off x="1268" y="1824"/>
              <a:ext cx="266" cy="298"/>
              <a:chOff x="1414" y="1776"/>
              <a:chExt cx="266" cy="298"/>
            </a:xfrm>
          </p:grpSpPr>
          <p:grpSp>
            <p:nvGrpSpPr>
              <p:cNvPr id="20" name="Group 63"/>
              <p:cNvGrpSpPr>
                <a:grpSpLocks/>
              </p:cNvGrpSpPr>
              <p:nvPr/>
            </p:nvGrpSpPr>
            <p:grpSpPr bwMode="auto">
              <a:xfrm>
                <a:off x="1414" y="1776"/>
                <a:ext cx="266" cy="298"/>
                <a:chOff x="1415" y="1276"/>
                <a:chExt cx="266" cy="298"/>
              </a:xfrm>
            </p:grpSpPr>
            <p:pic>
              <p:nvPicPr>
                <p:cNvPr id="22" name="Picture 64" descr="Picture2"/>
                <p:cNvPicPr>
                  <a:picLocks noChangeAspect="1" noChangeArrowheads="1"/>
                </p:cNvPicPr>
                <p:nvPr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xmlns="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1434" y="1521"/>
                  <a:ext cx="230" cy="53"/>
                </a:xfrm>
                <a:prstGeom prst="rect">
                  <a:avLst/>
                </a:prstGeom>
                <a:noFill/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</a:extLst>
              </p:spPr>
            </p:pic>
            <p:sp>
              <p:nvSpPr>
                <p:cNvPr id="23" name="Oval 65"/>
                <p:cNvSpPr>
                  <a:spLocks noChangeArrowheads="1"/>
                </p:cNvSpPr>
                <p:nvPr/>
              </p:nvSpPr>
              <p:spPr bwMode="gray">
                <a:xfrm flipH="1">
                  <a:off x="1415" y="1276"/>
                  <a:ext cx="266" cy="266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FCF71A"/>
                    </a:gs>
                    <a:gs pos="100000">
                      <a:srgbClr val="FCF71A">
                        <a:gamma/>
                        <a:shade val="57255"/>
                        <a:invGamma/>
                      </a:srgbClr>
                    </a:gs>
                  </a:gsLst>
                  <a:path path="rect">
                    <a:fillToRect t="100000" r="100000"/>
                  </a:path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xmlns="" w="9525" algn="ctr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dist="152400" dir="16200000" sy="-100000" rotWithShape="0">
                          <a:schemeClr val="bg2">
                            <a:alpha val="50000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24" name="Oval 66"/>
                <p:cNvSpPr>
                  <a:spLocks noChangeArrowheads="1"/>
                </p:cNvSpPr>
                <p:nvPr/>
              </p:nvSpPr>
              <p:spPr bwMode="gray">
                <a:xfrm flipH="1">
                  <a:off x="1422" y="1282"/>
                  <a:ext cx="254" cy="254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FCF71A">
                        <a:gamma/>
                        <a:shade val="63529"/>
                        <a:invGamma/>
                      </a:srgbClr>
                    </a:gs>
                    <a:gs pos="100000">
                      <a:srgbClr val="FCF71A">
                        <a:alpha val="85001"/>
                      </a:srgbClr>
                    </a:gs>
                  </a:gsLst>
                  <a:lin ang="189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xmlns="" w="9525" algn="ctr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dist="152400" dir="16200000" sy="-100000" rotWithShape="0">
                          <a:schemeClr val="bg2">
                            <a:alpha val="50000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pic>
              <p:nvPicPr>
                <p:cNvPr id="25" name="Picture 67" descr="Picture1"/>
                <p:cNvPicPr>
                  <a:picLocks noChangeAspect="1" noChangeArrowheads="1"/>
                </p:cNvPicPr>
                <p:nvPr/>
              </p:nvPicPr>
              <p:blipFill>
                <a:blip r:embed="rId3" cstate="print">
                  <a:extLst>
                    <a:ext uri="{28A0092B-C50C-407E-A947-70E740481C1C}">
                      <a14:useLocalDpi xmlns:a14="http://schemas.microsoft.com/office/drawing/2010/main" xmlns="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1496" y="1278"/>
                  <a:ext cx="174" cy="174"/>
                </a:xfrm>
                <a:prstGeom prst="rect">
                  <a:avLst/>
                </a:prstGeom>
                <a:noFill/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</a:extLst>
              </p:spPr>
            </p:pic>
          </p:grpSp>
          <p:sp>
            <p:nvSpPr>
              <p:cNvPr id="21" name="Text Box 68"/>
              <p:cNvSpPr txBox="1">
                <a:spLocks noChangeArrowheads="1"/>
              </p:cNvSpPr>
              <p:nvPr/>
            </p:nvSpPr>
            <p:spPr bwMode="gray">
              <a:xfrm>
                <a:off x="1440" y="1792"/>
                <a:ext cx="196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 b="1">
                    <a:solidFill>
                      <a:srgbClr val="FFFFFF"/>
                    </a:solidFill>
                  </a:rPr>
                  <a:t>2</a:t>
                </a:r>
              </a:p>
            </p:txBody>
          </p:sp>
        </p:grpSp>
      </p:grpSp>
      <p:pic>
        <p:nvPicPr>
          <p:cNvPr id="26" name="Рисунок 25" descr="домик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786281" y="4879394"/>
            <a:ext cx="2169459" cy="139873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981200" y="1465729"/>
            <a:ext cx="6553200" cy="3437965"/>
          </a:xfrm>
        </p:spPr>
        <p:txBody>
          <a:bodyPr>
            <a:normAutofit fontScale="55000" lnSpcReduction="20000"/>
          </a:bodyPr>
          <a:lstStyle/>
          <a:p>
            <a:r>
              <a:rPr lang="ru-RU" dirty="0" smtClean="0"/>
              <a:t>Общее образование, профессиональное образование и профессиональное обучение инвалидов осуществляются в соответствии с адаптированными образовательными программами и индивидуальными программами реабилитации, абилитации инвалидов</a:t>
            </a:r>
            <a:r>
              <a:rPr lang="ru-RU" dirty="0" smtClean="0"/>
              <a:t>.</a:t>
            </a:r>
          </a:p>
          <a:p>
            <a:r>
              <a:rPr lang="ru-RU" dirty="0" smtClean="0"/>
              <a:t>Обучение </a:t>
            </a:r>
            <a:r>
              <a:rPr lang="ru-RU" dirty="0" smtClean="0"/>
              <a:t>по полной общеобразовательной программе на дому  (при невозможности обучения в общих или специальных общеобразовательных учреждениях</a:t>
            </a:r>
            <a:r>
              <a:rPr lang="ru-RU" dirty="0" smtClean="0"/>
              <a:t>), семейных формах обучения.</a:t>
            </a:r>
            <a:endParaRPr lang="ru-RU" dirty="0" smtClean="0"/>
          </a:p>
          <a:p>
            <a:r>
              <a:rPr lang="ru-RU" dirty="0" smtClean="0"/>
              <a:t>При получении образования обучающимся с ограниченными возможностями здоровья предоставляются бесплатно специальные учебники и учебные пособия, иная учебная литература, а также услуги </a:t>
            </a:r>
            <a:r>
              <a:rPr lang="ru-RU" dirty="0" err="1" smtClean="0"/>
              <a:t>сурдопереводчиков</a:t>
            </a:r>
            <a:r>
              <a:rPr lang="ru-RU" dirty="0" smtClean="0"/>
              <a:t> и </a:t>
            </a:r>
            <a:r>
              <a:rPr lang="ru-RU" dirty="0" err="1" smtClean="0"/>
              <a:t>тифлосурдопереводчиков</a:t>
            </a:r>
            <a:r>
              <a:rPr lang="ru-RU" dirty="0" smtClean="0"/>
              <a:t>. </a:t>
            </a:r>
          </a:p>
          <a:p>
            <a:r>
              <a:rPr lang="ru-RU" dirty="0" smtClean="0"/>
              <a:t>Обеспечение </a:t>
            </a:r>
            <a:r>
              <a:rPr lang="ru-RU" dirty="0" smtClean="0"/>
              <a:t>бесплатным двухразовым питанием (завтрак и обед</a:t>
            </a:r>
            <a:r>
              <a:rPr lang="ru-RU" dirty="0" smtClean="0"/>
              <a:t>), учащихся образовательных учреждений</a:t>
            </a:r>
            <a:endParaRPr lang="ru-RU" dirty="0" smtClean="0"/>
          </a:p>
          <a:p>
            <a:r>
              <a:rPr lang="ru-RU" dirty="0" smtClean="0"/>
              <a:t>За присмотр и уход за </a:t>
            </a:r>
            <a:r>
              <a:rPr lang="ru-RU" dirty="0" smtClean="0"/>
              <a:t>детьми-инвалидами не взимается родительская плата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16" name="Содержимое 2"/>
          <p:cNvSpPr txBox="1">
            <a:spLocks/>
          </p:cNvSpPr>
          <p:nvPr/>
        </p:nvSpPr>
        <p:spPr>
          <a:xfrm>
            <a:off x="2205318" y="4993341"/>
            <a:ext cx="3756211" cy="1353671"/>
          </a:xfrm>
          <a:prstGeom prst="rect">
            <a:avLst/>
          </a:prstGeom>
        </p:spPr>
        <p:txBody>
          <a:bodyPr vert="horz" lIns="91440" tIns="45720" rIns="91440" bIns="45720" rtlCol="0">
            <a:normAutofit fontScale="70000" lnSpcReduction="20000"/>
          </a:bodyPr>
          <a:lstStyle/>
          <a:p>
            <a:pPr marL="228600" lvl="0" indent="-228600">
              <a:lnSpc>
                <a:spcPct val="90000"/>
              </a:lnSpc>
              <a:spcBef>
                <a:spcPts val="1000"/>
              </a:spcBef>
            </a:pPr>
            <a:r>
              <a:rPr lang="ru-RU" sz="4000" b="1" dirty="0" smtClean="0"/>
              <a:t>Ответственные – образовательные организации города Екатеринбурга </a:t>
            </a:r>
            <a:endParaRPr lang="ru-RU" sz="4000" b="1" dirty="0" smtClean="0"/>
          </a:p>
        </p:txBody>
      </p:sp>
      <p:grpSp>
        <p:nvGrpSpPr>
          <p:cNvPr id="15" name="Group 94"/>
          <p:cNvGrpSpPr>
            <a:grpSpLocks/>
          </p:cNvGrpSpPr>
          <p:nvPr/>
        </p:nvGrpSpPr>
        <p:grpSpPr bwMode="auto">
          <a:xfrm>
            <a:off x="760664" y="347374"/>
            <a:ext cx="5067300" cy="547687"/>
            <a:chOff x="1270" y="2247"/>
            <a:chExt cx="3192" cy="345"/>
          </a:xfrm>
        </p:grpSpPr>
        <p:sp>
          <p:nvSpPr>
            <p:cNvPr id="19" name="AutoShape 23"/>
            <p:cNvSpPr>
              <a:spLocks noChangeArrowheads="1"/>
            </p:cNvSpPr>
            <p:nvPr/>
          </p:nvSpPr>
          <p:spPr bwMode="gray">
            <a:xfrm>
              <a:off x="1422" y="2247"/>
              <a:ext cx="3040" cy="334"/>
            </a:xfrm>
            <a:prstGeom prst="roundRect">
              <a:avLst>
                <a:gd name="adj" fmla="val 50000"/>
              </a:avLst>
            </a:prstGeom>
            <a:ln>
              <a:headEnd/>
              <a:tailEnd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endParaRPr lang="ru-RU"/>
            </a:p>
          </p:txBody>
        </p:sp>
        <p:sp>
          <p:nvSpPr>
            <p:cNvPr id="20" name="Text Box 31"/>
            <p:cNvSpPr txBox="1">
              <a:spLocks noChangeArrowheads="1"/>
            </p:cNvSpPr>
            <p:nvPr/>
          </p:nvSpPr>
          <p:spPr bwMode="gray">
            <a:xfrm>
              <a:off x="1525" y="2295"/>
              <a:ext cx="2633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28398" dir="3806097" algn="ctr" rotWithShape="0">
                      <a:schemeClr val="bg2">
                        <a:alpha val="50000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ru-RU" sz="2000" dirty="0" smtClean="0">
                  <a:solidFill>
                    <a:srgbClr val="000000"/>
                  </a:solidFill>
                </a:rPr>
                <a:t>Образование</a:t>
              </a:r>
              <a:endParaRPr lang="en-US" sz="2000" dirty="0">
                <a:solidFill>
                  <a:srgbClr val="000000"/>
                </a:solidFill>
              </a:endParaRPr>
            </a:p>
          </p:txBody>
        </p:sp>
        <p:grpSp>
          <p:nvGrpSpPr>
            <p:cNvPr id="27" name="Group 69"/>
            <p:cNvGrpSpPr>
              <a:grpSpLocks/>
            </p:cNvGrpSpPr>
            <p:nvPr/>
          </p:nvGrpSpPr>
          <p:grpSpPr bwMode="auto">
            <a:xfrm>
              <a:off x="1270" y="2294"/>
              <a:ext cx="266" cy="298"/>
              <a:chOff x="1416" y="2246"/>
              <a:chExt cx="266" cy="298"/>
            </a:xfrm>
          </p:grpSpPr>
          <p:sp>
            <p:nvSpPr>
              <p:cNvPr id="28" name="Text Box 70"/>
              <p:cNvSpPr txBox="1">
                <a:spLocks noChangeArrowheads="1"/>
              </p:cNvSpPr>
              <p:nvPr/>
            </p:nvSpPr>
            <p:spPr bwMode="gray">
              <a:xfrm>
                <a:off x="1435" y="2267"/>
                <a:ext cx="196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 b="1">
                    <a:solidFill>
                      <a:srgbClr val="FFFFFF"/>
                    </a:solidFill>
                  </a:rPr>
                  <a:t>3</a:t>
                </a:r>
              </a:p>
            </p:txBody>
          </p:sp>
          <p:grpSp>
            <p:nvGrpSpPr>
              <p:cNvPr id="29" name="Group 71"/>
              <p:cNvGrpSpPr>
                <a:grpSpLocks/>
              </p:cNvGrpSpPr>
              <p:nvPr/>
            </p:nvGrpSpPr>
            <p:grpSpPr bwMode="auto">
              <a:xfrm>
                <a:off x="1416" y="2246"/>
                <a:ext cx="266" cy="298"/>
                <a:chOff x="1415" y="1276"/>
                <a:chExt cx="266" cy="298"/>
              </a:xfrm>
            </p:grpSpPr>
            <p:pic>
              <p:nvPicPr>
                <p:cNvPr id="31" name="Picture 72" descr="Picture2"/>
                <p:cNvPicPr>
                  <a:picLocks noChangeAspect="1" noChangeArrowheads="1"/>
                </p:cNvPicPr>
                <p:nvPr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xmlns="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1434" y="1521"/>
                  <a:ext cx="230" cy="53"/>
                </a:xfrm>
                <a:prstGeom prst="rect">
                  <a:avLst/>
                </a:prstGeom>
                <a:noFill/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</a:extLst>
              </p:spPr>
            </p:pic>
            <p:sp>
              <p:nvSpPr>
                <p:cNvPr id="32" name="Oval 73"/>
                <p:cNvSpPr>
                  <a:spLocks noChangeArrowheads="1"/>
                </p:cNvSpPr>
                <p:nvPr/>
              </p:nvSpPr>
              <p:spPr bwMode="gray">
                <a:xfrm flipH="1">
                  <a:off x="1415" y="1276"/>
                  <a:ext cx="266" cy="266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10E470"/>
                    </a:gs>
                    <a:gs pos="100000">
                      <a:srgbClr val="10E470">
                        <a:gamma/>
                        <a:shade val="57255"/>
                        <a:invGamma/>
                      </a:srgbClr>
                    </a:gs>
                  </a:gsLst>
                  <a:path path="rect">
                    <a:fillToRect t="100000" r="100000"/>
                  </a:path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xmlns="" w="9525" algn="ctr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dist="152400" dir="16200000" sy="-100000" rotWithShape="0">
                          <a:schemeClr val="bg2">
                            <a:alpha val="50000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33" name="Oval 74"/>
                <p:cNvSpPr>
                  <a:spLocks noChangeArrowheads="1"/>
                </p:cNvSpPr>
                <p:nvPr/>
              </p:nvSpPr>
              <p:spPr bwMode="gray">
                <a:xfrm flipH="1">
                  <a:off x="1422" y="1282"/>
                  <a:ext cx="254" cy="254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10E470">
                        <a:gamma/>
                        <a:shade val="63529"/>
                        <a:invGamma/>
                      </a:srgbClr>
                    </a:gs>
                    <a:gs pos="100000">
                      <a:srgbClr val="10E470">
                        <a:alpha val="85001"/>
                      </a:srgbClr>
                    </a:gs>
                  </a:gsLst>
                  <a:lin ang="189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xmlns="" w="9525" algn="ctr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dist="152400" dir="16200000" sy="-100000" rotWithShape="0">
                          <a:schemeClr val="bg2">
                            <a:alpha val="50000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pic>
              <p:nvPicPr>
                <p:cNvPr id="34" name="Picture 75" descr="Picture1"/>
                <p:cNvPicPr>
                  <a:picLocks noChangeAspect="1" noChangeArrowheads="1"/>
                </p:cNvPicPr>
                <p:nvPr/>
              </p:nvPicPr>
              <p:blipFill>
                <a:blip r:embed="rId3" cstate="print">
                  <a:extLst>
                    <a:ext uri="{28A0092B-C50C-407E-A947-70E740481C1C}">
                      <a14:useLocalDpi xmlns:a14="http://schemas.microsoft.com/office/drawing/2010/main" xmlns="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1496" y="1278"/>
                  <a:ext cx="174" cy="174"/>
                </a:xfrm>
                <a:prstGeom prst="rect">
                  <a:avLst/>
                </a:prstGeom>
                <a:noFill/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</a:extLst>
              </p:spPr>
            </p:pic>
          </p:grpSp>
          <p:sp>
            <p:nvSpPr>
              <p:cNvPr id="30" name="Text Box 76"/>
              <p:cNvSpPr txBox="1">
                <a:spLocks noChangeArrowheads="1"/>
              </p:cNvSpPr>
              <p:nvPr/>
            </p:nvSpPr>
            <p:spPr bwMode="gray">
              <a:xfrm>
                <a:off x="1442" y="2262"/>
                <a:ext cx="196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 b="1">
                    <a:solidFill>
                      <a:srgbClr val="FFFFFF"/>
                    </a:solidFill>
                  </a:rPr>
                  <a:t>3</a:t>
                </a:r>
              </a:p>
            </p:txBody>
          </p:sp>
        </p:grpSp>
      </p:grpSp>
      <p:pic>
        <p:nvPicPr>
          <p:cNvPr id="35" name="Рисунок 34" descr="invalid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124295" y="4721879"/>
            <a:ext cx="2847975" cy="1609725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981200" y="1465729"/>
            <a:ext cx="6553200" cy="3437965"/>
          </a:xfrm>
        </p:spPr>
        <p:txBody>
          <a:bodyPr>
            <a:normAutofit fontScale="62500" lnSpcReduction="20000"/>
          </a:bodyPr>
          <a:lstStyle/>
          <a:p>
            <a:r>
              <a:rPr lang="ru-RU" dirty="0" smtClean="0"/>
              <a:t>Обеспечение техническими средствами реабилитации (в объеме федерального перечня технических средств реабилитации), в том числе изготовление и ремонт протезно-ортопедических </a:t>
            </a:r>
            <a:r>
              <a:rPr lang="ru-RU" dirty="0" smtClean="0"/>
              <a:t>изделий в соответствии с рекомендациями ИПР (А) - </a:t>
            </a:r>
            <a:r>
              <a:rPr lang="ru-RU" dirty="0" smtClean="0"/>
              <a:t>через Фонд социального страхования</a:t>
            </a:r>
            <a:endParaRPr lang="ru-RU" dirty="0" smtClean="0"/>
          </a:p>
          <a:p>
            <a:r>
              <a:rPr lang="ru-RU" dirty="0" smtClean="0"/>
              <a:t>Санаторно-курортное лечение</a:t>
            </a:r>
            <a:r>
              <a:rPr lang="ru-RU" dirty="0" smtClean="0"/>
              <a:t>– через Фонд социального страхования, при условии не получения НСУ в денежной форме</a:t>
            </a:r>
          </a:p>
          <a:p>
            <a:r>
              <a:rPr lang="ru-RU" dirty="0" smtClean="0"/>
              <a:t>Предоставление специальных устройств, приспособлений, технических средств реабилитации в целях создания условий доступности для инвалидов-колясочников жилых помещений, входных групп в жилых домах через Территориальные Управления социальной политики  </a:t>
            </a:r>
          </a:p>
          <a:p>
            <a:r>
              <a:rPr lang="ru-RU" dirty="0" smtClean="0"/>
              <a:t>Временное обеспечение ТСР через Пункты проката Районных Комплексных центров социального обслуживания населения</a:t>
            </a:r>
          </a:p>
          <a:p>
            <a:endParaRPr lang="ru-RU" dirty="0"/>
          </a:p>
        </p:txBody>
      </p:sp>
      <p:sp>
        <p:nvSpPr>
          <p:cNvPr id="16" name="Содержимое 2"/>
          <p:cNvSpPr txBox="1">
            <a:spLocks/>
          </p:cNvSpPr>
          <p:nvPr/>
        </p:nvSpPr>
        <p:spPr>
          <a:xfrm>
            <a:off x="2205318" y="4993341"/>
            <a:ext cx="3783106" cy="1649506"/>
          </a:xfrm>
          <a:prstGeom prst="rect">
            <a:avLst/>
          </a:prstGeom>
        </p:spPr>
        <p:txBody>
          <a:bodyPr vert="horz" lIns="91440" tIns="45720" rIns="91440" bIns="45720" rtlCol="0">
            <a:normAutofit fontScale="40000" lnSpcReduction="20000"/>
          </a:bodyPr>
          <a:lstStyle/>
          <a:p>
            <a:pPr marL="228600" lvl="0" indent="-228600">
              <a:lnSpc>
                <a:spcPct val="90000"/>
              </a:lnSpc>
              <a:spcBef>
                <a:spcPts val="1000"/>
              </a:spcBef>
            </a:pPr>
            <a:r>
              <a:rPr lang="ru-RU" sz="4000" b="1" dirty="0" smtClean="0"/>
              <a:t>Встать на учет по обеспечению ТСР можно обратившись в МФЦ предоставления государственных и муниципальных услуг или заполнив заявление по портале государственных услуг </a:t>
            </a:r>
            <a:r>
              <a:rPr lang="en-US" sz="4000" b="1" dirty="0" smtClean="0"/>
              <a:t>www.gosuslugi.ru</a:t>
            </a:r>
            <a:r>
              <a:rPr lang="ru-RU" sz="4000" b="1" dirty="0" smtClean="0"/>
              <a:t> </a:t>
            </a:r>
            <a:endParaRPr lang="ru-RU" sz="4000" b="1" dirty="0" smtClean="0"/>
          </a:p>
        </p:txBody>
      </p:sp>
      <p:grpSp>
        <p:nvGrpSpPr>
          <p:cNvPr id="15" name="Group 95"/>
          <p:cNvGrpSpPr>
            <a:grpSpLocks/>
          </p:cNvGrpSpPr>
          <p:nvPr/>
        </p:nvGrpSpPr>
        <p:grpSpPr bwMode="auto">
          <a:xfrm>
            <a:off x="874030" y="293587"/>
            <a:ext cx="5070475" cy="547687"/>
            <a:chOff x="1268" y="2727"/>
            <a:chExt cx="3194" cy="345"/>
          </a:xfrm>
        </p:grpSpPr>
        <p:sp>
          <p:nvSpPr>
            <p:cNvPr id="19" name="AutoShape 33"/>
            <p:cNvSpPr>
              <a:spLocks noChangeArrowheads="1"/>
            </p:cNvSpPr>
            <p:nvPr/>
          </p:nvSpPr>
          <p:spPr bwMode="gray">
            <a:xfrm>
              <a:off x="1422" y="2727"/>
              <a:ext cx="3040" cy="334"/>
            </a:xfrm>
            <a:prstGeom prst="roundRect">
              <a:avLst>
                <a:gd name="adj" fmla="val 50000"/>
              </a:avLst>
            </a:prstGeom>
            <a:ln>
              <a:headEnd/>
              <a:tailEnd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endParaRPr lang="ru-RU"/>
            </a:p>
          </p:txBody>
        </p:sp>
        <p:sp>
          <p:nvSpPr>
            <p:cNvPr id="20" name="Text Box 41"/>
            <p:cNvSpPr txBox="1">
              <a:spLocks noChangeArrowheads="1"/>
            </p:cNvSpPr>
            <p:nvPr/>
          </p:nvSpPr>
          <p:spPr bwMode="gray">
            <a:xfrm>
              <a:off x="1525" y="2775"/>
              <a:ext cx="2633" cy="25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28398" dir="3806097" algn="ctr" rotWithShape="0">
                      <a:schemeClr val="bg2">
                        <a:alpha val="50000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ru-RU" sz="2000" dirty="0" smtClean="0">
                  <a:solidFill>
                    <a:srgbClr val="000000"/>
                  </a:solidFill>
                </a:rPr>
                <a:t>Обеспечение ТСР </a:t>
              </a:r>
              <a:r>
                <a:rPr lang="ru-RU" sz="2000" dirty="0" err="1" smtClean="0">
                  <a:solidFill>
                    <a:srgbClr val="000000"/>
                  </a:solidFill>
                </a:rPr>
                <a:t>сан-кур.лечение</a:t>
              </a:r>
              <a:endParaRPr lang="en-US" sz="2000" dirty="0">
                <a:solidFill>
                  <a:srgbClr val="000000"/>
                </a:solidFill>
              </a:endParaRPr>
            </a:p>
          </p:txBody>
        </p:sp>
        <p:grpSp>
          <p:nvGrpSpPr>
            <p:cNvPr id="27" name="Group 77"/>
            <p:cNvGrpSpPr>
              <a:grpSpLocks/>
            </p:cNvGrpSpPr>
            <p:nvPr/>
          </p:nvGrpSpPr>
          <p:grpSpPr bwMode="auto">
            <a:xfrm>
              <a:off x="1268" y="2774"/>
              <a:ext cx="266" cy="298"/>
              <a:chOff x="1414" y="2726"/>
              <a:chExt cx="266" cy="298"/>
            </a:xfrm>
          </p:grpSpPr>
          <p:sp>
            <p:nvSpPr>
              <p:cNvPr id="28" name="Text Box 78"/>
              <p:cNvSpPr txBox="1">
                <a:spLocks noChangeArrowheads="1"/>
              </p:cNvSpPr>
              <p:nvPr/>
            </p:nvSpPr>
            <p:spPr bwMode="gray">
              <a:xfrm>
                <a:off x="1435" y="2748"/>
                <a:ext cx="196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 b="1">
                    <a:solidFill>
                      <a:srgbClr val="FFFFFF"/>
                    </a:solidFill>
                  </a:rPr>
                  <a:t>4</a:t>
                </a:r>
              </a:p>
            </p:txBody>
          </p:sp>
          <p:grpSp>
            <p:nvGrpSpPr>
              <p:cNvPr id="29" name="Group 79"/>
              <p:cNvGrpSpPr>
                <a:grpSpLocks/>
              </p:cNvGrpSpPr>
              <p:nvPr/>
            </p:nvGrpSpPr>
            <p:grpSpPr bwMode="auto">
              <a:xfrm>
                <a:off x="1414" y="2726"/>
                <a:ext cx="266" cy="298"/>
                <a:chOff x="1415" y="1276"/>
                <a:chExt cx="266" cy="298"/>
              </a:xfrm>
            </p:grpSpPr>
            <p:pic>
              <p:nvPicPr>
                <p:cNvPr id="31" name="Picture 80" descr="Picture2"/>
                <p:cNvPicPr>
                  <a:picLocks noChangeAspect="1" noChangeArrowheads="1"/>
                </p:cNvPicPr>
                <p:nvPr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xmlns="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1434" y="1521"/>
                  <a:ext cx="230" cy="53"/>
                </a:xfrm>
                <a:prstGeom prst="rect">
                  <a:avLst/>
                </a:prstGeom>
                <a:noFill/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</a:extLst>
              </p:spPr>
            </p:pic>
            <p:sp>
              <p:nvSpPr>
                <p:cNvPr id="32" name="Oval 81"/>
                <p:cNvSpPr>
                  <a:spLocks noChangeArrowheads="1"/>
                </p:cNvSpPr>
                <p:nvPr/>
              </p:nvSpPr>
              <p:spPr bwMode="gray">
                <a:xfrm flipH="1">
                  <a:off x="1415" y="1276"/>
                  <a:ext cx="266" cy="266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CA55F9"/>
                    </a:gs>
                    <a:gs pos="100000">
                      <a:srgbClr val="CA55F9">
                        <a:gamma/>
                        <a:shade val="57255"/>
                        <a:invGamma/>
                      </a:srgbClr>
                    </a:gs>
                  </a:gsLst>
                  <a:path path="rect">
                    <a:fillToRect t="100000" r="100000"/>
                  </a:path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xmlns="" w="9525" algn="ctr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dist="152400" dir="16200000" sy="-100000" rotWithShape="0">
                          <a:schemeClr val="bg2">
                            <a:alpha val="50000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33" name="Oval 82"/>
                <p:cNvSpPr>
                  <a:spLocks noChangeArrowheads="1"/>
                </p:cNvSpPr>
                <p:nvPr/>
              </p:nvSpPr>
              <p:spPr bwMode="gray">
                <a:xfrm flipH="1">
                  <a:off x="1422" y="1282"/>
                  <a:ext cx="254" cy="254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CA55F9">
                        <a:gamma/>
                        <a:shade val="63529"/>
                        <a:invGamma/>
                      </a:srgbClr>
                    </a:gs>
                    <a:gs pos="100000">
                      <a:srgbClr val="CA55F9">
                        <a:alpha val="85001"/>
                      </a:srgbClr>
                    </a:gs>
                  </a:gsLst>
                  <a:lin ang="189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xmlns="" w="9525" algn="ctr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dist="152400" dir="16200000" sy="-100000" rotWithShape="0">
                          <a:schemeClr val="bg2">
                            <a:alpha val="50000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pic>
              <p:nvPicPr>
                <p:cNvPr id="34" name="Picture 83" descr="Picture1"/>
                <p:cNvPicPr>
                  <a:picLocks noChangeAspect="1" noChangeArrowheads="1"/>
                </p:cNvPicPr>
                <p:nvPr/>
              </p:nvPicPr>
              <p:blipFill>
                <a:blip r:embed="rId3" cstate="print">
                  <a:extLst>
                    <a:ext uri="{28A0092B-C50C-407E-A947-70E740481C1C}">
                      <a14:useLocalDpi xmlns:a14="http://schemas.microsoft.com/office/drawing/2010/main" xmlns="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1496" y="1278"/>
                  <a:ext cx="174" cy="174"/>
                </a:xfrm>
                <a:prstGeom prst="rect">
                  <a:avLst/>
                </a:prstGeom>
                <a:noFill/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</a:extLst>
              </p:spPr>
            </p:pic>
          </p:grpSp>
          <p:sp>
            <p:nvSpPr>
              <p:cNvPr id="30" name="Text Box 84"/>
              <p:cNvSpPr txBox="1">
                <a:spLocks noChangeArrowheads="1"/>
              </p:cNvSpPr>
              <p:nvPr/>
            </p:nvSpPr>
            <p:spPr bwMode="gray">
              <a:xfrm>
                <a:off x="1440" y="2742"/>
                <a:ext cx="196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 b="1">
                    <a:solidFill>
                      <a:srgbClr val="FFFFFF"/>
                    </a:solidFill>
                  </a:rPr>
                  <a:t>4</a:t>
                </a:r>
              </a:p>
            </p:txBody>
          </p:sp>
        </p:grpSp>
      </p:grpSp>
      <p:pic>
        <p:nvPicPr>
          <p:cNvPr id="35" name="Рисунок 34" descr="gos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056789" y="5013594"/>
            <a:ext cx="2863094" cy="1009805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981200" y="1246094"/>
            <a:ext cx="6553200" cy="3962401"/>
          </a:xfrm>
        </p:spPr>
        <p:txBody>
          <a:bodyPr>
            <a:normAutofit fontScale="62500" lnSpcReduction="20000"/>
          </a:bodyPr>
          <a:lstStyle/>
          <a:p>
            <a:r>
              <a:rPr lang="ru-RU" dirty="0" smtClean="0"/>
              <a:t>Предоставление вне очереди места для строительства гаража или стоянки для технических и других  средств передвижения вблизи места жительства с учетом градостроительных норм. </a:t>
            </a:r>
            <a:endParaRPr lang="ru-RU" dirty="0" smtClean="0"/>
          </a:p>
          <a:p>
            <a:r>
              <a:rPr lang="ru-RU" dirty="0" smtClean="0"/>
              <a:t>Компенсация по договору ОСАГО, </a:t>
            </a:r>
            <a:r>
              <a:rPr lang="ru-RU" dirty="0" smtClean="0"/>
              <a:t>родителям детей-инвалидов имеющих </a:t>
            </a:r>
            <a:r>
              <a:rPr lang="ru-RU" dirty="0" smtClean="0"/>
              <a:t>показания для приобретения спец.транспортного </a:t>
            </a:r>
            <a:r>
              <a:rPr lang="ru-RU" dirty="0" smtClean="0"/>
              <a:t>средства</a:t>
            </a:r>
          </a:p>
          <a:p>
            <a:r>
              <a:rPr lang="ru-RU" dirty="0" smtClean="0"/>
              <a:t>Освобождение </a:t>
            </a:r>
            <a:r>
              <a:rPr lang="ru-RU" dirty="0" smtClean="0"/>
              <a:t>от оплаты обучения по программе профессиональной подготовки водителей транспортных средств категории </a:t>
            </a:r>
            <a:r>
              <a:rPr lang="ru-RU" dirty="0" smtClean="0"/>
              <a:t>«B», либо </a:t>
            </a:r>
            <a:r>
              <a:rPr lang="ru-RU" dirty="0" smtClean="0"/>
              <a:t>компенсация расходов на оплату обучения по этой </a:t>
            </a:r>
            <a:r>
              <a:rPr lang="ru-RU" dirty="0" smtClean="0"/>
              <a:t>программе </a:t>
            </a:r>
            <a:r>
              <a:rPr lang="ru-RU" dirty="0" smtClean="0"/>
              <a:t>родителям детей-инвалидов имеющих</a:t>
            </a:r>
            <a:r>
              <a:rPr lang="ru-RU" dirty="0" smtClean="0"/>
              <a:t> показания </a:t>
            </a:r>
            <a:r>
              <a:rPr lang="ru-RU" dirty="0" smtClean="0"/>
              <a:t>для приобретения спец.транспортного </a:t>
            </a:r>
            <a:r>
              <a:rPr lang="ru-RU" dirty="0" smtClean="0"/>
              <a:t>средства (не более 22 000 рублей)</a:t>
            </a:r>
          </a:p>
          <a:p>
            <a:r>
              <a:rPr lang="ru-RU" dirty="0" smtClean="0"/>
              <a:t>Освобождение от уплаты транспортного налога за один зарегистрированный на него легковой автомобиль, мотоцикл или мотороллер (один из родителей</a:t>
            </a:r>
            <a:r>
              <a:rPr lang="ru-RU" dirty="0" smtClean="0"/>
              <a:t>).</a:t>
            </a:r>
          </a:p>
          <a:p>
            <a:r>
              <a:rPr lang="ru-RU" dirty="0" smtClean="0"/>
              <a:t>Бесплатное пользование местами для парковки специальных автотранспортных средств</a:t>
            </a:r>
          </a:p>
        </p:txBody>
      </p:sp>
      <p:sp>
        <p:nvSpPr>
          <p:cNvPr id="16" name="Содержимое 2"/>
          <p:cNvSpPr txBox="1">
            <a:spLocks/>
          </p:cNvSpPr>
          <p:nvPr/>
        </p:nvSpPr>
        <p:spPr>
          <a:xfrm>
            <a:off x="2205318" y="5163671"/>
            <a:ext cx="3621741" cy="147917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228600" lvl="0" indent="-228600">
              <a:lnSpc>
                <a:spcPct val="90000"/>
              </a:lnSpc>
              <a:spcBef>
                <a:spcPts val="1000"/>
              </a:spcBef>
            </a:pPr>
            <a:endParaRPr lang="ru-RU" sz="4000" b="1" dirty="0" smtClean="0"/>
          </a:p>
        </p:txBody>
      </p:sp>
      <p:grpSp>
        <p:nvGrpSpPr>
          <p:cNvPr id="17" name="Group 96"/>
          <p:cNvGrpSpPr>
            <a:grpSpLocks/>
          </p:cNvGrpSpPr>
          <p:nvPr/>
        </p:nvGrpSpPr>
        <p:grpSpPr bwMode="auto">
          <a:xfrm>
            <a:off x="838172" y="293586"/>
            <a:ext cx="5064125" cy="547687"/>
            <a:chOff x="1268" y="3207"/>
            <a:chExt cx="3190" cy="345"/>
          </a:xfrm>
        </p:grpSpPr>
        <p:sp>
          <p:nvSpPr>
            <p:cNvPr id="18" name="AutoShape 43"/>
            <p:cNvSpPr>
              <a:spLocks noChangeArrowheads="1"/>
            </p:cNvSpPr>
            <p:nvPr/>
          </p:nvSpPr>
          <p:spPr bwMode="gray">
            <a:xfrm>
              <a:off x="1418" y="3207"/>
              <a:ext cx="3040" cy="334"/>
            </a:xfrm>
            <a:prstGeom prst="roundRect">
              <a:avLst>
                <a:gd name="adj" fmla="val 50000"/>
              </a:avLst>
            </a:prstGeom>
            <a:ln>
              <a:headEnd/>
              <a:tailEnd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endParaRPr lang="ru-RU"/>
            </a:p>
          </p:txBody>
        </p:sp>
        <p:sp>
          <p:nvSpPr>
            <p:cNvPr id="21" name="Text Box 52"/>
            <p:cNvSpPr txBox="1">
              <a:spLocks noChangeArrowheads="1"/>
            </p:cNvSpPr>
            <p:nvPr/>
          </p:nvSpPr>
          <p:spPr bwMode="gray">
            <a:xfrm>
              <a:off x="1521" y="3255"/>
              <a:ext cx="2633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28398" dir="3806097" algn="ctr" rotWithShape="0">
                      <a:schemeClr val="bg2">
                        <a:alpha val="50000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ru-RU" sz="2000" dirty="0" smtClean="0">
                  <a:solidFill>
                    <a:srgbClr val="000000"/>
                  </a:solidFill>
                </a:rPr>
                <a:t>Автомобильный транспорт</a:t>
              </a:r>
              <a:endParaRPr lang="en-US" sz="2000" dirty="0">
                <a:solidFill>
                  <a:srgbClr val="000000"/>
                </a:solidFill>
              </a:endParaRPr>
            </a:p>
          </p:txBody>
        </p:sp>
        <p:grpSp>
          <p:nvGrpSpPr>
            <p:cNvPr id="22" name="Group 85"/>
            <p:cNvGrpSpPr>
              <a:grpSpLocks/>
            </p:cNvGrpSpPr>
            <p:nvPr/>
          </p:nvGrpSpPr>
          <p:grpSpPr bwMode="auto">
            <a:xfrm>
              <a:off x="1268" y="3254"/>
              <a:ext cx="266" cy="298"/>
              <a:chOff x="1414" y="3206"/>
              <a:chExt cx="266" cy="298"/>
            </a:xfrm>
          </p:grpSpPr>
          <p:grpSp>
            <p:nvGrpSpPr>
              <p:cNvPr id="23" name="Group 86"/>
              <p:cNvGrpSpPr>
                <a:grpSpLocks/>
              </p:cNvGrpSpPr>
              <p:nvPr/>
            </p:nvGrpSpPr>
            <p:grpSpPr bwMode="auto">
              <a:xfrm>
                <a:off x="1414" y="3206"/>
                <a:ext cx="266" cy="298"/>
                <a:chOff x="1415" y="1276"/>
                <a:chExt cx="266" cy="298"/>
              </a:xfrm>
            </p:grpSpPr>
            <p:pic>
              <p:nvPicPr>
                <p:cNvPr id="25" name="Picture 87" descr="Picture2"/>
                <p:cNvPicPr>
                  <a:picLocks noChangeAspect="1" noChangeArrowheads="1"/>
                </p:cNvPicPr>
                <p:nvPr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xmlns="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1434" y="1521"/>
                  <a:ext cx="230" cy="53"/>
                </a:xfrm>
                <a:prstGeom prst="rect">
                  <a:avLst/>
                </a:prstGeom>
                <a:noFill/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</a:extLst>
              </p:spPr>
            </p:pic>
            <p:sp>
              <p:nvSpPr>
                <p:cNvPr id="26" name="Oval 88"/>
                <p:cNvSpPr>
                  <a:spLocks noChangeArrowheads="1"/>
                </p:cNvSpPr>
                <p:nvPr/>
              </p:nvSpPr>
              <p:spPr bwMode="gray">
                <a:xfrm flipH="1">
                  <a:off x="1415" y="1276"/>
                  <a:ext cx="266" cy="266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4D98E3"/>
                    </a:gs>
                    <a:gs pos="100000">
                      <a:srgbClr val="4D98E3">
                        <a:gamma/>
                        <a:shade val="57255"/>
                        <a:invGamma/>
                      </a:srgbClr>
                    </a:gs>
                  </a:gsLst>
                  <a:path path="rect">
                    <a:fillToRect t="100000" r="100000"/>
                  </a:path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xmlns="" w="9525" algn="ctr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dist="152400" dir="16200000" sy="-100000" rotWithShape="0">
                          <a:schemeClr val="bg2">
                            <a:alpha val="50000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27" name="Oval 89"/>
                <p:cNvSpPr>
                  <a:spLocks noChangeArrowheads="1"/>
                </p:cNvSpPr>
                <p:nvPr/>
              </p:nvSpPr>
              <p:spPr bwMode="gray">
                <a:xfrm flipH="1">
                  <a:off x="1422" y="1282"/>
                  <a:ext cx="254" cy="254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4D98E3">
                        <a:gamma/>
                        <a:shade val="63529"/>
                        <a:invGamma/>
                      </a:srgbClr>
                    </a:gs>
                    <a:gs pos="100000">
                      <a:srgbClr val="4D98E3">
                        <a:alpha val="85001"/>
                      </a:srgbClr>
                    </a:gs>
                  </a:gsLst>
                  <a:lin ang="189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xmlns="" w="9525" algn="ctr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dist="152400" dir="16200000" sy="-100000" rotWithShape="0">
                          <a:schemeClr val="bg2">
                            <a:alpha val="50000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pic>
              <p:nvPicPr>
                <p:cNvPr id="29" name="Picture 90" descr="Picture1"/>
                <p:cNvPicPr>
                  <a:picLocks noChangeAspect="1" noChangeArrowheads="1"/>
                </p:cNvPicPr>
                <p:nvPr/>
              </p:nvPicPr>
              <p:blipFill>
                <a:blip r:embed="rId3" cstate="print">
                  <a:extLst>
                    <a:ext uri="{28A0092B-C50C-407E-A947-70E740481C1C}">
                      <a14:useLocalDpi xmlns:a14="http://schemas.microsoft.com/office/drawing/2010/main" xmlns="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1496" y="1278"/>
                  <a:ext cx="174" cy="174"/>
                </a:xfrm>
                <a:prstGeom prst="rect">
                  <a:avLst/>
                </a:prstGeom>
                <a:noFill/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</a:extLst>
              </p:spPr>
            </p:pic>
          </p:grpSp>
          <p:sp>
            <p:nvSpPr>
              <p:cNvPr id="24" name="Text Box 91"/>
              <p:cNvSpPr txBox="1">
                <a:spLocks noChangeArrowheads="1"/>
              </p:cNvSpPr>
              <p:nvPr/>
            </p:nvSpPr>
            <p:spPr bwMode="gray">
              <a:xfrm>
                <a:off x="1440" y="3222"/>
                <a:ext cx="196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 b="1">
                    <a:solidFill>
                      <a:srgbClr val="FFFFFF"/>
                    </a:solidFill>
                  </a:rPr>
                  <a:t>5</a:t>
                </a:r>
              </a:p>
            </p:txBody>
          </p:sp>
        </p:grpSp>
      </p:grpSp>
      <p:pic>
        <p:nvPicPr>
          <p:cNvPr id="36" name="Рисунок 35" descr="стоянка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658535" y="5015751"/>
            <a:ext cx="1669677" cy="1669677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981200" y="1246094"/>
            <a:ext cx="6553200" cy="3962401"/>
          </a:xfrm>
        </p:spPr>
        <p:txBody>
          <a:bodyPr>
            <a:normAutofit fontScale="62500" lnSpcReduction="20000"/>
          </a:bodyPr>
          <a:lstStyle/>
          <a:p>
            <a:r>
              <a:rPr lang="ru-RU" dirty="0" smtClean="0"/>
              <a:t>Бесплатный проезд по территории Свердловской области на автомобильном транспорте общего пользования (кроме такси) междугородных </a:t>
            </a:r>
            <a:r>
              <a:rPr lang="ru-RU" dirty="0" smtClean="0"/>
              <a:t>маршрутов</a:t>
            </a:r>
          </a:p>
          <a:p>
            <a:r>
              <a:rPr lang="ru-RU" dirty="0" smtClean="0"/>
              <a:t>Бесплатный проезд по территории Свердловской области на электричке </a:t>
            </a:r>
            <a:r>
              <a:rPr lang="ru-RU" dirty="0" smtClean="0"/>
              <a:t>(при условии не получения НСУ в натуральной форме)</a:t>
            </a:r>
          </a:p>
          <a:p>
            <a:r>
              <a:rPr lang="ru-RU" dirty="0" smtClean="0"/>
              <a:t>Талоны на проезд к месту лечения и обратно (при условии наличия направления врача на госпитализацию и официального приглашения на лечение в Федеральную медицинскую организацию</a:t>
            </a:r>
            <a:r>
              <a:rPr lang="ru-RU" dirty="0" smtClean="0"/>
              <a:t>)</a:t>
            </a:r>
          </a:p>
          <a:p>
            <a:r>
              <a:rPr lang="ru-RU" dirty="0" smtClean="0"/>
              <a:t>Ежегодное </a:t>
            </a:r>
            <a:r>
              <a:rPr lang="ru-RU" dirty="0" smtClean="0"/>
              <a:t>пособие на проезд по территории Свердловской области на всех видах городского пассажирского транспорта и на автомобильном транспорте общего пользования пригородных маршрутов – 1650,00 руб</a:t>
            </a:r>
            <a:r>
              <a:rPr lang="ru-RU" dirty="0" smtClean="0"/>
              <a:t>.</a:t>
            </a:r>
          </a:p>
          <a:p>
            <a:r>
              <a:rPr lang="ru-RU" dirty="0" smtClean="0"/>
              <a:t>Предоставление услуги «Социальное такси» для детей с нарушением опорно-двигательного аппарата</a:t>
            </a:r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</p:txBody>
      </p:sp>
      <p:sp>
        <p:nvSpPr>
          <p:cNvPr id="16" name="Содержимое 2"/>
          <p:cNvSpPr txBox="1">
            <a:spLocks/>
          </p:cNvSpPr>
          <p:nvPr/>
        </p:nvSpPr>
        <p:spPr>
          <a:xfrm>
            <a:off x="2205318" y="5163671"/>
            <a:ext cx="3621741" cy="147917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228600" lvl="0" indent="-228600">
              <a:lnSpc>
                <a:spcPct val="90000"/>
              </a:lnSpc>
              <a:spcBef>
                <a:spcPts val="1000"/>
              </a:spcBef>
            </a:pPr>
            <a:endParaRPr lang="ru-RU" sz="4000" b="1" dirty="0" smtClean="0"/>
          </a:p>
        </p:txBody>
      </p:sp>
      <p:grpSp>
        <p:nvGrpSpPr>
          <p:cNvPr id="15" name="Group 92"/>
          <p:cNvGrpSpPr>
            <a:grpSpLocks/>
          </p:cNvGrpSpPr>
          <p:nvPr/>
        </p:nvGrpSpPr>
        <p:grpSpPr bwMode="auto">
          <a:xfrm>
            <a:off x="848724" y="325804"/>
            <a:ext cx="5068887" cy="530225"/>
            <a:chOff x="1269" y="1296"/>
            <a:chExt cx="3193" cy="334"/>
          </a:xfrm>
        </p:grpSpPr>
        <p:sp>
          <p:nvSpPr>
            <p:cNvPr id="17" name="AutoShape 3"/>
            <p:cNvSpPr>
              <a:spLocks noChangeArrowheads="1"/>
            </p:cNvSpPr>
            <p:nvPr/>
          </p:nvSpPr>
          <p:spPr bwMode="gray">
            <a:xfrm>
              <a:off x="1422" y="1296"/>
              <a:ext cx="3040" cy="334"/>
            </a:xfrm>
            <a:prstGeom prst="roundRect">
              <a:avLst>
                <a:gd name="adj" fmla="val 50000"/>
              </a:avLst>
            </a:prstGeom>
            <a:ln>
              <a:headEnd/>
              <a:tailEnd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endParaRPr lang="ru-RU"/>
            </a:p>
          </p:txBody>
        </p:sp>
        <p:sp>
          <p:nvSpPr>
            <p:cNvPr id="19" name="Text Box 4"/>
            <p:cNvSpPr txBox="1">
              <a:spLocks noChangeArrowheads="1"/>
            </p:cNvSpPr>
            <p:nvPr/>
          </p:nvSpPr>
          <p:spPr bwMode="gray">
            <a:xfrm>
              <a:off x="1525" y="1342"/>
              <a:ext cx="2633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28398" dir="3806097" algn="ctr" rotWithShape="0">
                      <a:schemeClr val="bg2">
                        <a:alpha val="50000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ru-RU" sz="2000" dirty="0" smtClean="0">
                  <a:solidFill>
                    <a:srgbClr val="000000"/>
                  </a:solidFill>
                </a:rPr>
                <a:t>Передвижение </a:t>
              </a:r>
              <a:endParaRPr lang="en-US" sz="2000" dirty="0">
                <a:solidFill>
                  <a:srgbClr val="000000"/>
                </a:solidFill>
              </a:endParaRPr>
            </a:p>
          </p:txBody>
        </p:sp>
        <p:grpSp>
          <p:nvGrpSpPr>
            <p:cNvPr id="20" name="Group 55"/>
            <p:cNvGrpSpPr>
              <a:grpSpLocks/>
            </p:cNvGrpSpPr>
            <p:nvPr/>
          </p:nvGrpSpPr>
          <p:grpSpPr bwMode="auto">
            <a:xfrm>
              <a:off x="1269" y="1324"/>
              <a:ext cx="266" cy="298"/>
              <a:chOff x="1415" y="1276"/>
              <a:chExt cx="266" cy="298"/>
            </a:xfrm>
          </p:grpSpPr>
          <p:grpSp>
            <p:nvGrpSpPr>
              <p:cNvPr id="22" name="Group 56"/>
              <p:cNvGrpSpPr>
                <a:grpSpLocks/>
              </p:cNvGrpSpPr>
              <p:nvPr/>
            </p:nvGrpSpPr>
            <p:grpSpPr bwMode="auto">
              <a:xfrm>
                <a:off x="1415" y="1276"/>
                <a:ext cx="266" cy="298"/>
                <a:chOff x="1415" y="1276"/>
                <a:chExt cx="266" cy="298"/>
              </a:xfrm>
            </p:grpSpPr>
            <p:pic>
              <p:nvPicPr>
                <p:cNvPr id="28" name="Picture 57" descr="Picture2"/>
                <p:cNvPicPr>
                  <a:picLocks noChangeAspect="1" noChangeArrowheads="1"/>
                </p:cNvPicPr>
                <p:nvPr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xmlns="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1434" y="1521"/>
                  <a:ext cx="230" cy="53"/>
                </a:xfrm>
                <a:prstGeom prst="rect">
                  <a:avLst/>
                </a:prstGeom>
                <a:noFill/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</a:extLst>
              </p:spPr>
            </p:pic>
            <p:sp>
              <p:nvSpPr>
                <p:cNvPr id="30" name="Oval 58"/>
                <p:cNvSpPr>
                  <a:spLocks noChangeArrowheads="1"/>
                </p:cNvSpPr>
                <p:nvPr/>
              </p:nvSpPr>
              <p:spPr bwMode="gray">
                <a:xfrm flipH="1">
                  <a:off x="1415" y="1276"/>
                  <a:ext cx="266" cy="266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FF9900"/>
                    </a:gs>
                    <a:gs pos="100000">
                      <a:srgbClr val="FF9900">
                        <a:gamma/>
                        <a:shade val="57255"/>
                        <a:invGamma/>
                      </a:srgbClr>
                    </a:gs>
                  </a:gsLst>
                  <a:path path="rect">
                    <a:fillToRect t="100000" r="100000"/>
                  </a:path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xmlns="" w="9525" algn="ctr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dist="152400" dir="16200000" sy="-100000" rotWithShape="0">
                          <a:schemeClr val="bg2">
                            <a:alpha val="50000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31" name="Oval 59"/>
                <p:cNvSpPr>
                  <a:spLocks noChangeArrowheads="1"/>
                </p:cNvSpPr>
                <p:nvPr/>
              </p:nvSpPr>
              <p:spPr bwMode="gray">
                <a:xfrm flipH="1">
                  <a:off x="1422" y="1282"/>
                  <a:ext cx="254" cy="254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FF9900">
                        <a:gamma/>
                        <a:shade val="63529"/>
                        <a:invGamma/>
                      </a:srgbClr>
                    </a:gs>
                    <a:gs pos="100000">
                      <a:srgbClr val="FF9900">
                        <a:alpha val="85001"/>
                      </a:srgbClr>
                    </a:gs>
                  </a:gsLst>
                  <a:lin ang="189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xmlns="" w="9525" algn="ctr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dist="152400" dir="16200000" sy="-100000" rotWithShape="0">
                          <a:schemeClr val="bg2">
                            <a:alpha val="50000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pic>
              <p:nvPicPr>
                <p:cNvPr id="32" name="Picture 60" descr="Picture1"/>
                <p:cNvPicPr>
                  <a:picLocks noChangeAspect="1" noChangeArrowheads="1"/>
                </p:cNvPicPr>
                <p:nvPr/>
              </p:nvPicPr>
              <p:blipFill>
                <a:blip r:embed="rId3" cstate="print">
                  <a:extLst>
                    <a:ext uri="{28A0092B-C50C-407E-A947-70E740481C1C}">
                      <a14:useLocalDpi xmlns:a14="http://schemas.microsoft.com/office/drawing/2010/main" xmlns="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1496" y="1278"/>
                  <a:ext cx="174" cy="174"/>
                </a:xfrm>
                <a:prstGeom prst="rect">
                  <a:avLst/>
                </a:prstGeom>
                <a:noFill/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</a:extLst>
              </p:spPr>
            </p:pic>
          </p:grpSp>
          <p:sp>
            <p:nvSpPr>
              <p:cNvPr id="23" name="Text Box 61"/>
              <p:cNvSpPr txBox="1">
                <a:spLocks noChangeArrowheads="1"/>
              </p:cNvSpPr>
              <p:nvPr/>
            </p:nvSpPr>
            <p:spPr bwMode="gray">
              <a:xfrm>
                <a:off x="1441" y="1292"/>
                <a:ext cx="190" cy="23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ru-RU" b="1" dirty="0" smtClean="0">
                    <a:solidFill>
                      <a:srgbClr val="FFFFFF"/>
                    </a:solidFill>
                  </a:rPr>
                  <a:t>7</a:t>
                </a:r>
                <a:endParaRPr lang="en-US" b="1" dirty="0">
                  <a:solidFill>
                    <a:srgbClr val="FFFFFF"/>
                  </a:solidFill>
                </a:endParaRPr>
              </a:p>
            </p:txBody>
          </p:sp>
        </p:grpSp>
      </p:grpSp>
      <p:pic>
        <p:nvPicPr>
          <p:cNvPr id="33" name="Рисунок 32" descr="такси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862917" y="5062140"/>
            <a:ext cx="2700337" cy="1519354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981200" y="1246094"/>
            <a:ext cx="6553200" cy="4724400"/>
          </a:xfrm>
        </p:spPr>
        <p:txBody>
          <a:bodyPr>
            <a:normAutofit fontScale="62500" lnSpcReduction="20000"/>
          </a:bodyPr>
          <a:lstStyle/>
          <a:p>
            <a:r>
              <a:rPr lang="ru-RU" dirty="0" smtClean="0"/>
              <a:t>Социальная пенсия по инвалидности - </a:t>
            </a:r>
            <a:r>
              <a:rPr lang="ru-RU" dirty="0" smtClean="0"/>
              <a:t>12432,44  рублей в </a:t>
            </a:r>
            <a:r>
              <a:rPr lang="ru-RU" dirty="0" smtClean="0"/>
              <a:t>месяц</a:t>
            </a:r>
          </a:p>
          <a:p>
            <a:r>
              <a:rPr lang="ru-RU" dirty="0" smtClean="0"/>
              <a:t>Ежемесячная выплата родителям </a:t>
            </a:r>
            <a:r>
              <a:rPr lang="ru-RU" dirty="0" smtClean="0"/>
              <a:t>(усыновителям), опекунам (попечителям) и другим лицам, осуществляющим уход за детьми-инвалидами в возрасте до 18 </a:t>
            </a:r>
            <a:r>
              <a:rPr lang="ru-RU" dirty="0" smtClean="0"/>
              <a:t>лет – 5500,00 рублей</a:t>
            </a:r>
          </a:p>
          <a:p>
            <a:r>
              <a:rPr lang="ru-RU" dirty="0" smtClean="0"/>
              <a:t>Ежемесячная денежная выплата, в том числе набор социальных услуг (лекарства, </a:t>
            </a:r>
            <a:r>
              <a:rPr lang="ru-RU" dirty="0" err="1" smtClean="0"/>
              <a:t>сан-кур.путевки</a:t>
            </a:r>
            <a:r>
              <a:rPr lang="ru-RU" dirty="0" smtClean="0"/>
              <a:t>, проезд на пригородном </a:t>
            </a:r>
            <a:r>
              <a:rPr lang="ru-RU" dirty="0" err="1" smtClean="0"/>
              <a:t>жд</a:t>
            </a:r>
            <a:r>
              <a:rPr lang="ru-RU" dirty="0" smtClean="0"/>
              <a:t> транспорте</a:t>
            </a:r>
            <a:r>
              <a:rPr lang="ru-RU" dirty="0" smtClean="0"/>
              <a:t>) </a:t>
            </a:r>
            <a:r>
              <a:rPr lang="ru-RU" dirty="0" smtClean="0"/>
              <a:t>- 2590,24 рублей </a:t>
            </a:r>
            <a:r>
              <a:rPr lang="ru-RU" dirty="0" smtClean="0"/>
              <a:t>в </a:t>
            </a:r>
            <a:r>
              <a:rPr lang="ru-RU" dirty="0" smtClean="0"/>
              <a:t>т.ч НСУ - </a:t>
            </a:r>
            <a:r>
              <a:rPr lang="ru-RU" dirty="0" smtClean="0"/>
              <a:t>1075,19 рублей</a:t>
            </a:r>
          </a:p>
          <a:p>
            <a:r>
              <a:rPr lang="ru-RU" dirty="0" smtClean="0"/>
              <a:t>Ежемесячное пособие родителю (лицу его заменяющему), воспитывающему ребенка-инвалида в размере – 1265,00 </a:t>
            </a:r>
            <a:r>
              <a:rPr lang="ru-RU" dirty="0" smtClean="0"/>
              <a:t>рублей</a:t>
            </a:r>
          </a:p>
          <a:p>
            <a:r>
              <a:rPr lang="ru-RU" dirty="0" smtClean="0"/>
              <a:t>Ежегодная денежная компенсация инвалидам расходов на содержание  и ветеринарное обслуживание собак-проводников</a:t>
            </a:r>
            <a:endParaRPr lang="ru-RU" dirty="0" smtClean="0"/>
          </a:p>
          <a:p>
            <a:r>
              <a:rPr lang="ru-RU" dirty="0" smtClean="0"/>
              <a:t>Компенсация покупки товаров и услуг, направленных на социальную адаптацию и интеграцию в общество детей-инвалидов средствами материнского </a:t>
            </a:r>
            <a:r>
              <a:rPr lang="ru-RU" dirty="0" smtClean="0"/>
              <a:t>капитала</a:t>
            </a:r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</p:txBody>
      </p:sp>
      <p:sp>
        <p:nvSpPr>
          <p:cNvPr id="16" name="Содержимое 2"/>
          <p:cNvSpPr txBox="1">
            <a:spLocks/>
          </p:cNvSpPr>
          <p:nvPr/>
        </p:nvSpPr>
        <p:spPr>
          <a:xfrm>
            <a:off x="2205318" y="5163671"/>
            <a:ext cx="3621741" cy="147917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228600" lvl="0" indent="-228600">
              <a:lnSpc>
                <a:spcPct val="90000"/>
              </a:lnSpc>
              <a:spcBef>
                <a:spcPts val="1000"/>
              </a:spcBef>
            </a:pPr>
            <a:endParaRPr lang="ru-RU" sz="4000" b="1" dirty="0" smtClean="0"/>
          </a:p>
        </p:txBody>
      </p:sp>
      <p:grpSp>
        <p:nvGrpSpPr>
          <p:cNvPr id="15" name="Group 93"/>
          <p:cNvGrpSpPr>
            <a:grpSpLocks/>
          </p:cNvGrpSpPr>
          <p:nvPr/>
        </p:nvGrpSpPr>
        <p:grpSpPr bwMode="auto">
          <a:xfrm>
            <a:off x="1089183" y="334768"/>
            <a:ext cx="5070475" cy="549275"/>
            <a:chOff x="1268" y="1776"/>
            <a:chExt cx="3194" cy="346"/>
          </a:xfrm>
        </p:grpSpPr>
        <p:sp>
          <p:nvSpPr>
            <p:cNvPr id="18" name="AutoShape 13"/>
            <p:cNvSpPr>
              <a:spLocks noChangeArrowheads="1"/>
            </p:cNvSpPr>
            <p:nvPr/>
          </p:nvSpPr>
          <p:spPr bwMode="gray">
            <a:xfrm>
              <a:off x="1422" y="1776"/>
              <a:ext cx="3040" cy="334"/>
            </a:xfrm>
            <a:prstGeom prst="roundRect">
              <a:avLst>
                <a:gd name="adj" fmla="val 50000"/>
              </a:avLst>
            </a:prstGeom>
            <a:ln>
              <a:headEnd/>
              <a:tailEnd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endParaRPr lang="ru-RU"/>
            </a:p>
          </p:txBody>
        </p:sp>
        <p:sp>
          <p:nvSpPr>
            <p:cNvPr id="20" name="Text Box 21"/>
            <p:cNvSpPr txBox="1">
              <a:spLocks noChangeArrowheads="1"/>
            </p:cNvSpPr>
            <p:nvPr/>
          </p:nvSpPr>
          <p:spPr bwMode="gray">
            <a:xfrm>
              <a:off x="1525" y="1824"/>
              <a:ext cx="2633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28398" dir="3806097" algn="ctr" rotWithShape="0">
                      <a:schemeClr val="bg2">
                        <a:alpha val="50000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ru-RU" sz="2000" dirty="0" smtClean="0">
                  <a:solidFill>
                    <a:srgbClr val="000000"/>
                  </a:solidFill>
                </a:rPr>
                <a:t>Материальные выплаты</a:t>
              </a:r>
              <a:endParaRPr lang="en-US" sz="2000" dirty="0">
                <a:solidFill>
                  <a:srgbClr val="000000"/>
                </a:solidFill>
              </a:endParaRPr>
            </a:p>
          </p:txBody>
        </p:sp>
        <p:grpSp>
          <p:nvGrpSpPr>
            <p:cNvPr id="21" name="Group 62"/>
            <p:cNvGrpSpPr>
              <a:grpSpLocks/>
            </p:cNvGrpSpPr>
            <p:nvPr/>
          </p:nvGrpSpPr>
          <p:grpSpPr bwMode="auto">
            <a:xfrm>
              <a:off x="1268" y="1824"/>
              <a:ext cx="266" cy="298"/>
              <a:chOff x="1414" y="1776"/>
              <a:chExt cx="266" cy="298"/>
            </a:xfrm>
          </p:grpSpPr>
          <p:grpSp>
            <p:nvGrpSpPr>
              <p:cNvPr id="22" name="Group 63"/>
              <p:cNvGrpSpPr>
                <a:grpSpLocks/>
              </p:cNvGrpSpPr>
              <p:nvPr/>
            </p:nvGrpSpPr>
            <p:grpSpPr bwMode="auto">
              <a:xfrm>
                <a:off x="1414" y="1776"/>
                <a:ext cx="266" cy="298"/>
                <a:chOff x="1415" y="1276"/>
                <a:chExt cx="266" cy="298"/>
              </a:xfrm>
            </p:grpSpPr>
            <p:pic>
              <p:nvPicPr>
                <p:cNvPr id="25" name="Picture 64" descr="Picture2"/>
                <p:cNvPicPr>
                  <a:picLocks noChangeAspect="1" noChangeArrowheads="1"/>
                </p:cNvPicPr>
                <p:nvPr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xmlns="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1434" y="1521"/>
                  <a:ext cx="230" cy="53"/>
                </a:xfrm>
                <a:prstGeom prst="rect">
                  <a:avLst/>
                </a:prstGeom>
                <a:noFill/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</a:extLst>
              </p:spPr>
            </p:pic>
            <p:sp>
              <p:nvSpPr>
                <p:cNvPr id="26" name="Oval 65"/>
                <p:cNvSpPr>
                  <a:spLocks noChangeArrowheads="1"/>
                </p:cNvSpPr>
                <p:nvPr/>
              </p:nvSpPr>
              <p:spPr bwMode="gray">
                <a:xfrm flipH="1">
                  <a:off x="1415" y="1276"/>
                  <a:ext cx="266" cy="266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FCF71A"/>
                    </a:gs>
                    <a:gs pos="100000">
                      <a:srgbClr val="FCF71A">
                        <a:gamma/>
                        <a:shade val="57255"/>
                        <a:invGamma/>
                      </a:srgbClr>
                    </a:gs>
                  </a:gsLst>
                  <a:path path="rect">
                    <a:fillToRect t="100000" r="100000"/>
                  </a:path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xmlns="" w="9525" algn="ctr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dist="152400" dir="16200000" sy="-100000" rotWithShape="0">
                          <a:schemeClr val="bg2">
                            <a:alpha val="50000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27" name="Oval 66"/>
                <p:cNvSpPr>
                  <a:spLocks noChangeArrowheads="1"/>
                </p:cNvSpPr>
                <p:nvPr/>
              </p:nvSpPr>
              <p:spPr bwMode="gray">
                <a:xfrm flipH="1">
                  <a:off x="1422" y="1282"/>
                  <a:ext cx="254" cy="254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FCF71A">
                        <a:gamma/>
                        <a:shade val="63529"/>
                        <a:invGamma/>
                      </a:srgbClr>
                    </a:gs>
                    <a:gs pos="100000">
                      <a:srgbClr val="FCF71A">
                        <a:alpha val="85001"/>
                      </a:srgbClr>
                    </a:gs>
                  </a:gsLst>
                  <a:lin ang="189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xmlns="" w="9525" algn="ctr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dist="152400" dir="16200000" sy="-100000" rotWithShape="0">
                          <a:schemeClr val="bg2">
                            <a:alpha val="50000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pic>
              <p:nvPicPr>
                <p:cNvPr id="29" name="Picture 67" descr="Picture1"/>
                <p:cNvPicPr>
                  <a:picLocks noChangeAspect="1" noChangeArrowheads="1"/>
                </p:cNvPicPr>
                <p:nvPr/>
              </p:nvPicPr>
              <p:blipFill>
                <a:blip r:embed="rId3" cstate="print">
                  <a:extLst>
                    <a:ext uri="{28A0092B-C50C-407E-A947-70E740481C1C}">
                      <a14:useLocalDpi xmlns:a14="http://schemas.microsoft.com/office/drawing/2010/main" xmlns="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1496" y="1278"/>
                  <a:ext cx="174" cy="174"/>
                </a:xfrm>
                <a:prstGeom prst="rect">
                  <a:avLst/>
                </a:prstGeom>
                <a:noFill/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</a:extLst>
              </p:spPr>
            </p:pic>
          </p:grpSp>
          <p:sp>
            <p:nvSpPr>
              <p:cNvPr id="24" name="Text Box 68"/>
              <p:cNvSpPr txBox="1">
                <a:spLocks noChangeArrowheads="1"/>
              </p:cNvSpPr>
              <p:nvPr/>
            </p:nvSpPr>
            <p:spPr bwMode="gray">
              <a:xfrm>
                <a:off x="1440" y="1792"/>
                <a:ext cx="196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ru-RU" b="1" dirty="0" smtClean="0">
                    <a:solidFill>
                      <a:srgbClr val="FFFFFF"/>
                    </a:solidFill>
                  </a:rPr>
                  <a:t>8</a:t>
                </a:r>
                <a:endParaRPr lang="en-US" b="1" dirty="0">
                  <a:solidFill>
                    <a:srgbClr val="FFFFFF"/>
                  </a:solidFill>
                </a:endParaRPr>
              </a:p>
            </p:txBody>
          </p:sp>
        </p:grpSp>
      </p:grpSp>
      <p:pic>
        <p:nvPicPr>
          <p:cNvPr id="35" name="Рисунок 34" descr="деньги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766269" y="5171022"/>
            <a:ext cx="2037072" cy="1358782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981200" y="1246094"/>
            <a:ext cx="6087035" cy="3971365"/>
          </a:xfrm>
        </p:spPr>
        <p:txBody>
          <a:bodyPr>
            <a:normAutofit fontScale="70000" lnSpcReduction="20000"/>
          </a:bodyPr>
          <a:lstStyle/>
          <a:p>
            <a:r>
              <a:rPr lang="ru-RU" dirty="0" smtClean="0"/>
              <a:t>В </a:t>
            </a:r>
            <a:r>
              <a:rPr lang="ru-RU" dirty="0" smtClean="0"/>
              <a:t>условиях реабилитационных центров </a:t>
            </a:r>
            <a:r>
              <a:rPr lang="ru-RU" dirty="0" smtClean="0"/>
              <a:t>г.Екатеринбурга:</a:t>
            </a:r>
            <a:endParaRPr lang="ru-RU" dirty="0" smtClean="0"/>
          </a:p>
          <a:p>
            <a:r>
              <a:rPr lang="ru-RU" dirty="0" smtClean="0"/>
              <a:t>Реабилитационный </a:t>
            </a:r>
            <a:r>
              <a:rPr lang="ru-RU" dirty="0" smtClean="0"/>
              <a:t>центр для детей и подростков «Талисман», ул.Дагестанская, 34а, </a:t>
            </a:r>
            <a:r>
              <a:rPr lang="ru-RU" dirty="0" err="1" smtClean="0"/>
              <a:t>ул.Грибоедова</a:t>
            </a:r>
            <a:r>
              <a:rPr lang="ru-RU" dirty="0" smtClean="0"/>
              <a:t>, </a:t>
            </a:r>
            <a:r>
              <a:rPr lang="ru-RU" dirty="0" smtClean="0"/>
              <a:t>д. 14а</a:t>
            </a:r>
            <a:r>
              <a:rPr lang="ru-RU" dirty="0" smtClean="0"/>
              <a:t>, </a:t>
            </a:r>
          </a:p>
          <a:p>
            <a:r>
              <a:rPr lang="ru-RU" dirty="0" smtClean="0"/>
              <a:t>Детский </a:t>
            </a:r>
            <a:r>
              <a:rPr lang="ru-RU" dirty="0" smtClean="0"/>
              <a:t>реабилитационный центр «</a:t>
            </a:r>
            <a:r>
              <a:rPr lang="ru-RU" dirty="0" err="1" smtClean="0"/>
              <a:t>Лювена</a:t>
            </a:r>
            <a:r>
              <a:rPr lang="ru-RU" dirty="0" smtClean="0"/>
              <a:t>», ул. </a:t>
            </a:r>
            <a:r>
              <a:rPr lang="ru-RU" dirty="0" smtClean="0"/>
              <a:t>Комсомольская, д. 45/13,</a:t>
            </a:r>
            <a:endParaRPr lang="ru-RU" dirty="0" smtClean="0"/>
          </a:p>
          <a:p>
            <a:r>
              <a:rPr lang="ru-RU" dirty="0" smtClean="0"/>
              <a:t>БФ </a:t>
            </a:r>
            <a:r>
              <a:rPr lang="ru-RU" dirty="0" smtClean="0"/>
              <a:t>«Я особенный», ул. Сурикова, д. №4, </a:t>
            </a:r>
            <a:r>
              <a:rPr lang="ru-RU" dirty="0" smtClean="0"/>
              <a:t>ИП </a:t>
            </a:r>
            <a:r>
              <a:rPr lang="ru-RU" dirty="0" smtClean="0"/>
              <a:t>Сыропятов М.Б. ул. Сурикова, д.№</a:t>
            </a:r>
            <a:r>
              <a:rPr lang="ru-RU" dirty="0" smtClean="0"/>
              <a:t>4,</a:t>
            </a:r>
            <a:endParaRPr lang="ru-RU" dirty="0" smtClean="0"/>
          </a:p>
          <a:p>
            <a:r>
              <a:rPr lang="ru-RU" dirty="0" smtClean="0"/>
              <a:t>Детский </a:t>
            </a:r>
            <a:r>
              <a:rPr lang="ru-RU" dirty="0" smtClean="0"/>
              <a:t>санаторий «</a:t>
            </a:r>
            <a:r>
              <a:rPr lang="ru-RU" dirty="0" err="1" smtClean="0"/>
              <a:t>Изоплит</a:t>
            </a:r>
            <a:r>
              <a:rPr lang="ru-RU" dirty="0" smtClean="0"/>
              <a:t>», ул. Фабричная, </a:t>
            </a:r>
            <a:r>
              <a:rPr lang="ru-RU" dirty="0" smtClean="0"/>
              <a:t>д. 2а</a:t>
            </a:r>
          </a:p>
          <a:p>
            <a:r>
              <a:rPr lang="ru-RU" dirty="0" smtClean="0"/>
              <a:t>Социальные услуги на дому социальным работником, срочные социальные услуги (юридическая, психологическая помощь)  – Комплексные центры социального обслуживания населения</a:t>
            </a:r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</p:txBody>
      </p:sp>
      <p:sp>
        <p:nvSpPr>
          <p:cNvPr id="16" name="Содержимое 2"/>
          <p:cNvSpPr txBox="1">
            <a:spLocks/>
          </p:cNvSpPr>
          <p:nvPr/>
        </p:nvSpPr>
        <p:spPr>
          <a:xfrm>
            <a:off x="2205318" y="5163671"/>
            <a:ext cx="3621741" cy="147917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228600" lvl="0" indent="-228600">
              <a:lnSpc>
                <a:spcPct val="90000"/>
              </a:lnSpc>
              <a:spcBef>
                <a:spcPts val="1000"/>
              </a:spcBef>
            </a:pPr>
            <a:endParaRPr lang="ru-RU" sz="4000" b="1" dirty="0" smtClean="0"/>
          </a:p>
        </p:txBody>
      </p:sp>
      <p:grpSp>
        <p:nvGrpSpPr>
          <p:cNvPr id="15" name="Group 94"/>
          <p:cNvGrpSpPr>
            <a:grpSpLocks/>
          </p:cNvGrpSpPr>
          <p:nvPr/>
        </p:nvGrpSpPr>
        <p:grpSpPr bwMode="auto">
          <a:xfrm>
            <a:off x="1244759" y="356339"/>
            <a:ext cx="5067300" cy="547687"/>
            <a:chOff x="1270" y="2247"/>
            <a:chExt cx="3192" cy="345"/>
          </a:xfrm>
        </p:grpSpPr>
        <p:sp>
          <p:nvSpPr>
            <p:cNvPr id="17" name="AutoShape 23"/>
            <p:cNvSpPr>
              <a:spLocks noChangeArrowheads="1"/>
            </p:cNvSpPr>
            <p:nvPr/>
          </p:nvSpPr>
          <p:spPr bwMode="gray">
            <a:xfrm>
              <a:off x="1422" y="2247"/>
              <a:ext cx="3040" cy="334"/>
            </a:xfrm>
            <a:prstGeom prst="roundRect">
              <a:avLst>
                <a:gd name="adj" fmla="val 50000"/>
              </a:avLst>
            </a:prstGeom>
            <a:ln>
              <a:headEnd/>
              <a:tailEnd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endParaRPr lang="ru-RU"/>
            </a:p>
          </p:txBody>
        </p:sp>
        <p:sp>
          <p:nvSpPr>
            <p:cNvPr id="19" name="Text Box 31"/>
            <p:cNvSpPr txBox="1">
              <a:spLocks noChangeArrowheads="1"/>
            </p:cNvSpPr>
            <p:nvPr/>
          </p:nvSpPr>
          <p:spPr bwMode="gray">
            <a:xfrm>
              <a:off x="1525" y="2295"/>
              <a:ext cx="2633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28398" dir="3806097" algn="ctr" rotWithShape="0">
                      <a:schemeClr val="bg2">
                        <a:alpha val="50000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ru-RU" sz="2000" dirty="0" smtClean="0">
                  <a:solidFill>
                    <a:srgbClr val="000000"/>
                  </a:solidFill>
                </a:rPr>
                <a:t>Реабилитация</a:t>
              </a:r>
              <a:endParaRPr lang="en-US" sz="2000" dirty="0">
                <a:solidFill>
                  <a:srgbClr val="000000"/>
                </a:solidFill>
              </a:endParaRPr>
            </a:p>
          </p:txBody>
        </p:sp>
        <p:grpSp>
          <p:nvGrpSpPr>
            <p:cNvPr id="21" name="Group 69"/>
            <p:cNvGrpSpPr>
              <a:grpSpLocks/>
            </p:cNvGrpSpPr>
            <p:nvPr/>
          </p:nvGrpSpPr>
          <p:grpSpPr bwMode="auto">
            <a:xfrm>
              <a:off x="1270" y="2294"/>
              <a:ext cx="266" cy="298"/>
              <a:chOff x="1416" y="2246"/>
              <a:chExt cx="266" cy="298"/>
            </a:xfrm>
          </p:grpSpPr>
          <p:sp>
            <p:nvSpPr>
              <p:cNvPr id="22" name="Text Box 70"/>
              <p:cNvSpPr txBox="1">
                <a:spLocks noChangeArrowheads="1"/>
              </p:cNvSpPr>
              <p:nvPr/>
            </p:nvSpPr>
            <p:spPr bwMode="gray">
              <a:xfrm>
                <a:off x="1435" y="2267"/>
                <a:ext cx="196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 b="1">
                    <a:solidFill>
                      <a:srgbClr val="FFFFFF"/>
                    </a:solidFill>
                  </a:rPr>
                  <a:t>3</a:t>
                </a:r>
              </a:p>
            </p:txBody>
          </p:sp>
          <p:grpSp>
            <p:nvGrpSpPr>
              <p:cNvPr id="23" name="Group 71"/>
              <p:cNvGrpSpPr>
                <a:grpSpLocks/>
              </p:cNvGrpSpPr>
              <p:nvPr/>
            </p:nvGrpSpPr>
            <p:grpSpPr bwMode="auto">
              <a:xfrm>
                <a:off x="1416" y="2246"/>
                <a:ext cx="266" cy="298"/>
                <a:chOff x="1415" y="1276"/>
                <a:chExt cx="266" cy="298"/>
              </a:xfrm>
            </p:grpSpPr>
            <p:pic>
              <p:nvPicPr>
                <p:cNvPr id="30" name="Picture 72" descr="Picture2"/>
                <p:cNvPicPr>
                  <a:picLocks noChangeAspect="1" noChangeArrowheads="1"/>
                </p:cNvPicPr>
                <p:nvPr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xmlns="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1434" y="1521"/>
                  <a:ext cx="230" cy="53"/>
                </a:xfrm>
                <a:prstGeom prst="rect">
                  <a:avLst/>
                </a:prstGeom>
                <a:noFill/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</a:extLst>
              </p:spPr>
            </p:pic>
            <p:sp>
              <p:nvSpPr>
                <p:cNvPr id="31" name="Oval 73"/>
                <p:cNvSpPr>
                  <a:spLocks noChangeArrowheads="1"/>
                </p:cNvSpPr>
                <p:nvPr/>
              </p:nvSpPr>
              <p:spPr bwMode="gray">
                <a:xfrm flipH="1">
                  <a:off x="1415" y="1276"/>
                  <a:ext cx="266" cy="266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10E470"/>
                    </a:gs>
                    <a:gs pos="100000">
                      <a:srgbClr val="10E470">
                        <a:gamma/>
                        <a:shade val="57255"/>
                        <a:invGamma/>
                      </a:srgbClr>
                    </a:gs>
                  </a:gsLst>
                  <a:path path="rect">
                    <a:fillToRect t="100000" r="100000"/>
                  </a:path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xmlns="" w="9525" algn="ctr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dist="152400" dir="16200000" sy="-100000" rotWithShape="0">
                          <a:schemeClr val="bg2">
                            <a:alpha val="50000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32" name="Oval 74"/>
                <p:cNvSpPr>
                  <a:spLocks noChangeArrowheads="1"/>
                </p:cNvSpPr>
                <p:nvPr/>
              </p:nvSpPr>
              <p:spPr bwMode="gray">
                <a:xfrm flipH="1">
                  <a:off x="1422" y="1282"/>
                  <a:ext cx="254" cy="254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10E470">
                        <a:gamma/>
                        <a:shade val="63529"/>
                        <a:invGamma/>
                      </a:srgbClr>
                    </a:gs>
                    <a:gs pos="100000">
                      <a:srgbClr val="10E470">
                        <a:alpha val="85001"/>
                      </a:srgbClr>
                    </a:gs>
                  </a:gsLst>
                  <a:lin ang="189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xmlns="" w="9525" algn="ctr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dist="152400" dir="16200000" sy="-100000" rotWithShape="0">
                          <a:schemeClr val="bg2">
                            <a:alpha val="50000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pic>
              <p:nvPicPr>
                <p:cNvPr id="33" name="Picture 75" descr="Picture1"/>
                <p:cNvPicPr>
                  <a:picLocks noChangeAspect="1" noChangeArrowheads="1"/>
                </p:cNvPicPr>
                <p:nvPr/>
              </p:nvPicPr>
              <p:blipFill>
                <a:blip r:embed="rId3" cstate="print">
                  <a:extLst>
                    <a:ext uri="{28A0092B-C50C-407E-A947-70E740481C1C}">
                      <a14:useLocalDpi xmlns:a14="http://schemas.microsoft.com/office/drawing/2010/main" xmlns="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1496" y="1278"/>
                  <a:ext cx="174" cy="174"/>
                </a:xfrm>
                <a:prstGeom prst="rect">
                  <a:avLst/>
                </a:prstGeom>
                <a:noFill/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</a:extLst>
              </p:spPr>
            </p:pic>
          </p:grpSp>
          <p:sp>
            <p:nvSpPr>
              <p:cNvPr id="28" name="Text Box 76"/>
              <p:cNvSpPr txBox="1">
                <a:spLocks noChangeArrowheads="1"/>
              </p:cNvSpPr>
              <p:nvPr/>
            </p:nvSpPr>
            <p:spPr bwMode="gray">
              <a:xfrm>
                <a:off x="1442" y="2262"/>
                <a:ext cx="190" cy="23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ru-RU" b="1" dirty="0" smtClean="0">
                    <a:solidFill>
                      <a:srgbClr val="FFFFFF"/>
                    </a:solidFill>
                  </a:rPr>
                  <a:t>9</a:t>
                </a:r>
                <a:endParaRPr lang="en-US" b="1" dirty="0">
                  <a:solidFill>
                    <a:srgbClr val="FFFFFF"/>
                  </a:solidFill>
                </a:endParaRPr>
              </a:p>
            </p:txBody>
          </p:sp>
        </p:grpSp>
      </p:grpSp>
      <p:sp>
        <p:nvSpPr>
          <p:cNvPr id="46" name="Содержимое 2"/>
          <p:cNvSpPr txBox="1">
            <a:spLocks/>
          </p:cNvSpPr>
          <p:nvPr/>
        </p:nvSpPr>
        <p:spPr>
          <a:xfrm>
            <a:off x="2232212" y="5262282"/>
            <a:ext cx="3603811" cy="1389530"/>
          </a:xfrm>
          <a:prstGeom prst="rect">
            <a:avLst/>
          </a:prstGeom>
        </p:spPr>
        <p:txBody>
          <a:bodyPr vert="horz" lIns="91440" tIns="45720" rIns="91440" bIns="45720" rtlCol="0">
            <a:normAutofit fontScale="32500" lnSpcReduction="20000"/>
          </a:bodyPr>
          <a:lstStyle/>
          <a:p>
            <a:pPr marL="228600" indent="-228600">
              <a:lnSpc>
                <a:spcPct val="90000"/>
              </a:lnSpc>
              <a:spcBef>
                <a:spcPts val="1000"/>
              </a:spcBef>
            </a:pPr>
            <a:r>
              <a:rPr lang="ru-RU" sz="4000" b="1" dirty="0" smtClean="0"/>
              <a:t>Разработкой индивидуальной программы предоставления социальных услуг (ИППСУ) и вынесением решения о нуждаемости в социальном обслуживании занимаются – </a:t>
            </a:r>
            <a:r>
              <a:rPr lang="ru-RU" sz="4000" b="1" dirty="0" smtClean="0"/>
              <a:t>Территориальные Управление социальной </a:t>
            </a:r>
            <a:r>
              <a:rPr lang="ru-RU" sz="4000" b="1" dirty="0" smtClean="0"/>
              <a:t>политики, документы можно подать через МФЦ </a:t>
            </a:r>
            <a:endParaRPr lang="ru-RU" sz="4000" b="1" dirty="0" smtClean="0"/>
          </a:p>
          <a:p>
            <a:pPr marL="228600" lvl="0" indent="-228600">
              <a:lnSpc>
                <a:spcPct val="90000"/>
              </a:lnSpc>
              <a:spcBef>
                <a:spcPts val="1000"/>
              </a:spcBef>
            </a:pPr>
            <a:r>
              <a:rPr lang="ru-RU" sz="4000" b="1" dirty="0" smtClean="0"/>
              <a:t> </a:t>
            </a:r>
            <a:endParaRPr lang="ru-RU" sz="4000" b="1" dirty="0" smtClean="0"/>
          </a:p>
        </p:txBody>
      </p:sp>
      <p:pic>
        <p:nvPicPr>
          <p:cNvPr id="47" name="Рисунок 46" descr="соц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158752" y="4872317"/>
            <a:ext cx="2268072" cy="1360843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394</TotalTime>
  <Words>890</Words>
  <Application>Microsoft Office PowerPoint</Application>
  <PresentationFormat>Экран (4:3)</PresentationFormat>
  <Paragraphs>77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Office Theme</vt:lpstr>
      <vt:lpstr>Меры социальной поддержки родителей, воспитывающих детей с ограниченными возможностями здоровья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Спасибо за внимание!</vt:lpstr>
    </vt:vector>
  </TitlesOfParts>
  <Company>PJSC "New Engineering Technologies"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Name of presentation</dc:title>
  <dc:creator>Markasian, Pavel (KIEVH)</dc:creator>
  <cp:lastModifiedBy>Сумина</cp:lastModifiedBy>
  <cp:revision>72</cp:revision>
  <dcterms:created xsi:type="dcterms:W3CDTF">2016-11-18T14:12:19Z</dcterms:created>
  <dcterms:modified xsi:type="dcterms:W3CDTF">2018-06-25T10:57:31Z</dcterms:modified>
</cp:coreProperties>
</file>