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302" r:id="rId11"/>
    <p:sldId id="303" r:id="rId12"/>
    <p:sldId id="257" r:id="rId13"/>
    <p:sldId id="260" r:id="rId14"/>
    <p:sldId id="261" r:id="rId15"/>
    <p:sldId id="262" r:id="rId16"/>
    <p:sldId id="263" r:id="rId17"/>
    <p:sldId id="266" r:id="rId18"/>
    <p:sldId id="267" r:id="rId19"/>
    <p:sldId id="299" r:id="rId20"/>
    <p:sldId id="290" r:id="rId21"/>
    <p:sldId id="281" r:id="rId22"/>
    <p:sldId id="291" r:id="rId23"/>
    <p:sldId id="292" r:id="rId24"/>
    <p:sldId id="293" r:id="rId25"/>
    <p:sldId id="294" r:id="rId26"/>
    <p:sldId id="295" r:id="rId27"/>
    <p:sldId id="296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  <a:srgbClr val="FFFF66"/>
    <a:srgbClr val="66CCFF"/>
    <a:srgbClr val="FF3300"/>
    <a:srgbClr val="33CC33"/>
    <a:srgbClr val="00FF00"/>
    <a:srgbClr val="33CCFF"/>
    <a:srgbClr val="FF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2244B-DF9E-4B4E-A328-9E6DECBB0B4E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BAE1B-9CD5-4D26-B589-39F33ECCFD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78155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2244B-DF9E-4B4E-A328-9E6DECBB0B4E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BAE1B-9CD5-4D26-B589-39F33ECCFD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45183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2244B-DF9E-4B4E-A328-9E6DECBB0B4E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BAE1B-9CD5-4D26-B589-39F33ECCFD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64185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2244B-DF9E-4B4E-A328-9E6DECBB0B4E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BAE1B-9CD5-4D26-B589-39F33ECCFD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38591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2244B-DF9E-4B4E-A328-9E6DECBB0B4E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BAE1B-9CD5-4D26-B589-39F33ECCFD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4498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2244B-DF9E-4B4E-A328-9E6DECBB0B4E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BAE1B-9CD5-4D26-B589-39F33ECCFD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3606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2244B-DF9E-4B4E-A328-9E6DECBB0B4E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BAE1B-9CD5-4D26-B589-39F33ECCFD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22724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2244B-DF9E-4B4E-A328-9E6DECBB0B4E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BAE1B-9CD5-4D26-B589-39F33ECCFD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79340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2244B-DF9E-4B4E-A328-9E6DECBB0B4E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BAE1B-9CD5-4D26-B589-39F33ECCFD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98646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2244B-DF9E-4B4E-A328-9E6DECBB0B4E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BAE1B-9CD5-4D26-B589-39F33ECCFD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69702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2244B-DF9E-4B4E-A328-9E6DECBB0B4E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BAE1B-9CD5-4D26-B589-39F33ECCFD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94059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2244B-DF9E-4B4E-A328-9E6DECBB0B4E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BAE1B-9CD5-4D26-B589-39F33ECCFD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9501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3080" y="1556792"/>
            <a:ext cx="8280920" cy="1802631"/>
          </a:xfrm>
        </p:spPr>
        <p:txBody>
          <a:bodyPr>
            <a:noAutofit/>
          </a:bodyPr>
          <a:lstStyle/>
          <a:p>
            <a:r>
              <a:rPr lang="ru-RU" sz="6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Предметно-развивающая среда </a:t>
            </a:r>
            <a:br>
              <a:rPr lang="ru-RU" sz="6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ru-RU" sz="6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в соответствии </a:t>
            </a:r>
            <a:br>
              <a:rPr lang="ru-RU" sz="6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ru-RU" sz="6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 ФГОС</a:t>
            </a:r>
            <a:endParaRPr lang="ru-RU" sz="6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312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699792" y="0"/>
            <a:ext cx="4032448" cy="1916832"/>
          </a:xfrm>
          <a:prstGeom prst="ellipse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Comic Sans MS" pitchFamily="66" charset="0"/>
                <a:cs typeface="DaunPenh" panose="01010101010101010101" pitchFamily="2" charset="0"/>
              </a:rPr>
              <a:t>ТРЕБОВАНИЯ ФГОС </a:t>
            </a:r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  <a:cs typeface="DaunPenh" panose="01010101010101010101" pitchFamily="2" charset="0"/>
              </a:rPr>
              <a:t>ДО К  РАЗВИВАЮЩЕЙ ПРЕДМЕТНО-ПРОСТРАНСТВЕННОЙ </a:t>
            </a:r>
            <a:r>
              <a:rPr lang="ru-RU" b="1" dirty="0">
                <a:solidFill>
                  <a:srgbClr val="002060"/>
                </a:solidFill>
                <a:latin typeface="Comic Sans MS" pitchFamily="66" charset="0"/>
                <a:cs typeface="DaunPenh" panose="01010101010101010101" pitchFamily="2" charset="0"/>
              </a:rPr>
              <a:t>СРЕДЕ</a:t>
            </a:r>
          </a:p>
        </p:txBody>
      </p:sp>
      <p:sp>
        <p:nvSpPr>
          <p:cNvPr id="12" name="Полилиния 11"/>
          <p:cNvSpPr/>
          <p:nvPr/>
        </p:nvSpPr>
        <p:spPr>
          <a:xfrm>
            <a:off x="5652127" y="4919921"/>
            <a:ext cx="3274338" cy="1494808"/>
          </a:xfrm>
          <a:custGeom>
            <a:avLst/>
            <a:gdLst>
              <a:gd name="connsiteX0" fmla="*/ 0 w 3274338"/>
              <a:gd name="connsiteY0" fmla="*/ 747404 h 1494808"/>
              <a:gd name="connsiteX1" fmla="*/ 1637169 w 3274338"/>
              <a:gd name="connsiteY1" fmla="*/ 0 h 1494808"/>
              <a:gd name="connsiteX2" fmla="*/ 3274338 w 3274338"/>
              <a:gd name="connsiteY2" fmla="*/ 747404 h 1494808"/>
              <a:gd name="connsiteX3" fmla="*/ 1637169 w 3274338"/>
              <a:gd name="connsiteY3" fmla="*/ 1494808 h 1494808"/>
              <a:gd name="connsiteX4" fmla="*/ 0 w 3274338"/>
              <a:gd name="connsiteY4" fmla="*/ 747404 h 1494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74338" h="1494808">
                <a:moveTo>
                  <a:pt x="0" y="747404"/>
                </a:moveTo>
                <a:cubicBezTo>
                  <a:pt x="0" y="334624"/>
                  <a:pt x="732986" y="0"/>
                  <a:pt x="1637169" y="0"/>
                </a:cubicBezTo>
                <a:cubicBezTo>
                  <a:pt x="2541352" y="0"/>
                  <a:pt x="3274338" y="334624"/>
                  <a:pt x="3274338" y="747404"/>
                </a:cubicBezTo>
                <a:cubicBezTo>
                  <a:pt x="3274338" y="1160184"/>
                  <a:pt x="2541352" y="1494808"/>
                  <a:pt x="1637169" y="1494808"/>
                </a:cubicBezTo>
                <a:cubicBezTo>
                  <a:pt x="732986" y="1494808"/>
                  <a:pt x="0" y="1160184"/>
                  <a:pt x="0" y="747404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97296" tIns="236690" rIns="497296" bIns="236690" numCol="1" spcCol="1270" anchor="ctr" anchorCtr="0">
            <a:noAutofit/>
          </a:bodyPr>
          <a:lstStyle/>
          <a:p>
            <a:pPr lvl="0" algn="ctr" defTabSz="622300" rtl="0">
              <a:lnSpc>
                <a:spcPct val="15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i="0" kern="1200" dirty="0" smtClean="0">
                <a:solidFill>
                  <a:srgbClr val="002060"/>
                </a:solidFill>
                <a:latin typeface="Comic Sans MS" pitchFamily="66" charset="0"/>
                <a:cs typeface="DaunPenh" panose="01010101010101010101" pitchFamily="2" charset="0"/>
              </a:rPr>
              <a:t>ТРАНСФОРМИРУЕМОСТЬ</a:t>
            </a:r>
            <a:r>
              <a:rPr lang="ru-RU" sz="1400" b="1" i="1" kern="1200" dirty="0" smtClean="0">
                <a:solidFill>
                  <a:srgbClr val="002060"/>
                </a:solidFill>
                <a:latin typeface="Comic Sans MS" pitchFamily="66" charset="0"/>
                <a:cs typeface="DaunPenh" panose="01010101010101010101" pitchFamily="2" charset="0"/>
              </a:rPr>
              <a:t> </a:t>
            </a:r>
            <a:r>
              <a:rPr lang="ru-RU" sz="1400" b="1" i="0" kern="1200" dirty="0" smtClean="0">
                <a:solidFill>
                  <a:srgbClr val="002060"/>
                </a:solidFill>
                <a:latin typeface="Comic Sans MS" pitchFamily="66" charset="0"/>
                <a:cs typeface="DaunPenh" panose="01010101010101010101" pitchFamily="2" charset="0"/>
              </a:rPr>
              <a:t>ПРОСТРАНСТВА</a:t>
            </a:r>
            <a:endParaRPr lang="ru-RU" sz="1400" b="1" i="0" kern="1200" dirty="0">
              <a:solidFill>
                <a:srgbClr val="002060"/>
              </a:solidFill>
              <a:latin typeface="Comic Sans MS" pitchFamily="66" charset="0"/>
              <a:cs typeface="DaunPenh" panose="01010101010101010101" pitchFamily="2" charset="0"/>
            </a:endParaRPr>
          </a:p>
        </p:txBody>
      </p:sp>
      <p:sp>
        <p:nvSpPr>
          <p:cNvPr id="15" name="Полилиния 14"/>
          <p:cNvSpPr/>
          <p:nvPr/>
        </p:nvSpPr>
        <p:spPr>
          <a:xfrm>
            <a:off x="179512" y="4869161"/>
            <a:ext cx="3744416" cy="1509188"/>
          </a:xfrm>
          <a:custGeom>
            <a:avLst/>
            <a:gdLst>
              <a:gd name="connsiteX0" fmla="*/ 0 w 3270700"/>
              <a:gd name="connsiteY0" fmla="*/ 754594 h 1509188"/>
              <a:gd name="connsiteX1" fmla="*/ 1635350 w 3270700"/>
              <a:gd name="connsiteY1" fmla="*/ 0 h 1509188"/>
              <a:gd name="connsiteX2" fmla="*/ 3270700 w 3270700"/>
              <a:gd name="connsiteY2" fmla="*/ 754594 h 1509188"/>
              <a:gd name="connsiteX3" fmla="*/ 1635350 w 3270700"/>
              <a:gd name="connsiteY3" fmla="*/ 1509188 h 1509188"/>
              <a:gd name="connsiteX4" fmla="*/ 0 w 3270700"/>
              <a:gd name="connsiteY4" fmla="*/ 754594 h 1509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70700" h="1509188">
                <a:moveTo>
                  <a:pt x="0" y="754594"/>
                </a:moveTo>
                <a:cubicBezTo>
                  <a:pt x="0" y="337843"/>
                  <a:pt x="732171" y="0"/>
                  <a:pt x="1635350" y="0"/>
                </a:cubicBezTo>
                <a:cubicBezTo>
                  <a:pt x="2538529" y="0"/>
                  <a:pt x="3270700" y="337843"/>
                  <a:pt x="3270700" y="754594"/>
                </a:cubicBezTo>
                <a:cubicBezTo>
                  <a:pt x="3270700" y="1171345"/>
                  <a:pt x="2538529" y="1509188"/>
                  <a:pt x="1635350" y="1509188"/>
                </a:cubicBezTo>
                <a:cubicBezTo>
                  <a:pt x="732171" y="1509188"/>
                  <a:pt x="0" y="1171345"/>
                  <a:pt x="0" y="754594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96763" tIns="238795" rIns="496763" bIns="238795" numCol="1" spcCol="1270" anchor="ctr" anchorCtr="0">
            <a:noAutofit/>
          </a:bodyPr>
          <a:lstStyle/>
          <a:p>
            <a:pPr lvl="0" algn="ctr" defTabSz="622300" rtl="0">
              <a:lnSpc>
                <a:spcPct val="15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kern="1200" dirty="0" smtClean="0">
                <a:solidFill>
                  <a:srgbClr val="002060"/>
                </a:solidFill>
                <a:latin typeface="Comic Sans MS" pitchFamily="66" charset="0"/>
                <a:cs typeface="DaunPenh" panose="01010101010101010101" pitchFamily="2" charset="0"/>
              </a:rPr>
              <a:t>ПОЛИФУНКЦИОНАЛЬНОСТЬ МАТЕРИАЛОВ</a:t>
            </a:r>
            <a:endParaRPr lang="ru-RU" sz="1400" b="1" kern="1200" dirty="0">
              <a:solidFill>
                <a:srgbClr val="002060"/>
              </a:solidFill>
              <a:latin typeface="Comic Sans MS" pitchFamily="66" charset="0"/>
              <a:cs typeface="DaunPenh" panose="01010101010101010101" pitchFamily="2" charset="0"/>
            </a:endParaRPr>
          </a:p>
        </p:txBody>
      </p:sp>
      <p:sp>
        <p:nvSpPr>
          <p:cNvPr id="8" name="Полилиния 7"/>
          <p:cNvSpPr/>
          <p:nvPr/>
        </p:nvSpPr>
        <p:spPr>
          <a:xfrm>
            <a:off x="5896909" y="2006178"/>
            <a:ext cx="3092698" cy="1402379"/>
          </a:xfrm>
          <a:custGeom>
            <a:avLst/>
            <a:gdLst>
              <a:gd name="connsiteX0" fmla="*/ 0 w 3092698"/>
              <a:gd name="connsiteY0" fmla="*/ 701190 h 1402379"/>
              <a:gd name="connsiteX1" fmla="*/ 1546349 w 3092698"/>
              <a:gd name="connsiteY1" fmla="*/ 0 h 1402379"/>
              <a:gd name="connsiteX2" fmla="*/ 3092698 w 3092698"/>
              <a:gd name="connsiteY2" fmla="*/ 701190 h 1402379"/>
              <a:gd name="connsiteX3" fmla="*/ 1546349 w 3092698"/>
              <a:gd name="connsiteY3" fmla="*/ 1402380 h 1402379"/>
              <a:gd name="connsiteX4" fmla="*/ 0 w 3092698"/>
              <a:gd name="connsiteY4" fmla="*/ 701190 h 1402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698" h="1402379">
                <a:moveTo>
                  <a:pt x="0" y="701190"/>
                </a:moveTo>
                <a:cubicBezTo>
                  <a:pt x="0" y="313933"/>
                  <a:pt x="692324" y="0"/>
                  <a:pt x="1546349" y="0"/>
                </a:cubicBezTo>
                <a:cubicBezTo>
                  <a:pt x="2400374" y="0"/>
                  <a:pt x="3092698" y="313933"/>
                  <a:pt x="3092698" y="701190"/>
                </a:cubicBezTo>
                <a:cubicBezTo>
                  <a:pt x="3092698" y="1088447"/>
                  <a:pt x="2400374" y="1402380"/>
                  <a:pt x="1546349" y="1402380"/>
                </a:cubicBezTo>
                <a:cubicBezTo>
                  <a:pt x="692324" y="1402380"/>
                  <a:pt x="0" y="1088447"/>
                  <a:pt x="0" y="701190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70695" tIns="223154" rIns="470695" bIns="223154" numCol="1" spcCol="1270" anchor="ctr" anchorCtr="0">
            <a:noAutofit/>
          </a:bodyPr>
          <a:lstStyle/>
          <a:p>
            <a:pPr lvl="0" algn="ctr" defTabSz="622300">
              <a:lnSpc>
                <a:spcPct val="15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kern="1200" dirty="0" smtClean="0">
                <a:solidFill>
                  <a:srgbClr val="002060"/>
                </a:solidFill>
                <a:latin typeface="Comic Sans MS" pitchFamily="66" charset="0"/>
                <a:cs typeface="DaunPenh" panose="01010101010101010101" pitchFamily="2" charset="0"/>
              </a:rPr>
              <a:t>БЕЗОПАСНОСТЬ ПРЕДМЕТНО – ПРОСТРАНСТВЕННОЙ СРЕДЫ</a:t>
            </a:r>
            <a:endParaRPr lang="ru-RU" sz="1400" b="1" kern="1200" dirty="0">
              <a:solidFill>
                <a:srgbClr val="002060"/>
              </a:solidFill>
              <a:latin typeface="Comic Sans MS" pitchFamily="66" charset="0"/>
              <a:cs typeface="DaunPenh" panose="01010101010101010101" pitchFamily="2" charset="0"/>
            </a:endParaRPr>
          </a:p>
        </p:txBody>
      </p:sp>
      <p:sp>
        <p:nvSpPr>
          <p:cNvPr id="10" name="Полилиния 9"/>
          <p:cNvSpPr/>
          <p:nvPr/>
        </p:nvSpPr>
        <p:spPr>
          <a:xfrm>
            <a:off x="3027058" y="3476777"/>
            <a:ext cx="3057109" cy="1405002"/>
          </a:xfrm>
          <a:custGeom>
            <a:avLst/>
            <a:gdLst>
              <a:gd name="connsiteX0" fmla="*/ 0 w 3057109"/>
              <a:gd name="connsiteY0" fmla="*/ 702501 h 1405002"/>
              <a:gd name="connsiteX1" fmla="*/ 1528555 w 3057109"/>
              <a:gd name="connsiteY1" fmla="*/ 0 h 1405002"/>
              <a:gd name="connsiteX2" fmla="*/ 3057110 w 3057109"/>
              <a:gd name="connsiteY2" fmla="*/ 702501 h 1405002"/>
              <a:gd name="connsiteX3" fmla="*/ 1528555 w 3057109"/>
              <a:gd name="connsiteY3" fmla="*/ 1405002 h 1405002"/>
              <a:gd name="connsiteX4" fmla="*/ 0 w 3057109"/>
              <a:gd name="connsiteY4" fmla="*/ 702501 h 1405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57109" h="1405002">
                <a:moveTo>
                  <a:pt x="0" y="702501"/>
                </a:moveTo>
                <a:cubicBezTo>
                  <a:pt x="0" y="314520"/>
                  <a:pt x="684357" y="0"/>
                  <a:pt x="1528555" y="0"/>
                </a:cubicBezTo>
                <a:cubicBezTo>
                  <a:pt x="2372753" y="0"/>
                  <a:pt x="3057110" y="314520"/>
                  <a:pt x="3057110" y="702501"/>
                </a:cubicBezTo>
                <a:cubicBezTo>
                  <a:pt x="3057110" y="1090482"/>
                  <a:pt x="2372753" y="1405002"/>
                  <a:pt x="1528555" y="1405002"/>
                </a:cubicBezTo>
                <a:cubicBezTo>
                  <a:pt x="684357" y="1405002"/>
                  <a:pt x="0" y="1090482"/>
                  <a:pt x="0" y="702501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65483" tIns="223538" rIns="465483" bIns="223538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kern="1200" dirty="0" smtClean="0">
                <a:solidFill>
                  <a:srgbClr val="002060"/>
                </a:solidFill>
                <a:latin typeface="Comic Sans MS" pitchFamily="66" charset="0"/>
                <a:cs typeface="DaunPenh" panose="01010101010101010101" pitchFamily="2" charset="0"/>
              </a:rPr>
              <a:t>ВАРИАТИВНОСТЬ СРЕДЫ</a:t>
            </a:r>
            <a:endParaRPr lang="ru-RU" sz="1400" b="1" kern="1200" dirty="0">
              <a:solidFill>
                <a:srgbClr val="002060"/>
              </a:solidFill>
              <a:latin typeface="Comic Sans MS" pitchFamily="66" charset="0"/>
              <a:cs typeface="DaunPenh" panose="01010101010101010101" pitchFamily="2" charset="0"/>
            </a:endParaRPr>
          </a:p>
        </p:txBody>
      </p:sp>
      <p:sp>
        <p:nvSpPr>
          <p:cNvPr id="5" name="Полилиния 4"/>
          <p:cNvSpPr/>
          <p:nvPr/>
        </p:nvSpPr>
        <p:spPr>
          <a:xfrm>
            <a:off x="130019" y="1970539"/>
            <a:ext cx="3160946" cy="1446445"/>
          </a:xfrm>
          <a:custGeom>
            <a:avLst/>
            <a:gdLst>
              <a:gd name="connsiteX0" fmla="*/ 0 w 3160946"/>
              <a:gd name="connsiteY0" fmla="*/ 723223 h 1446445"/>
              <a:gd name="connsiteX1" fmla="*/ 1580473 w 3160946"/>
              <a:gd name="connsiteY1" fmla="*/ 0 h 1446445"/>
              <a:gd name="connsiteX2" fmla="*/ 3160946 w 3160946"/>
              <a:gd name="connsiteY2" fmla="*/ 723223 h 1446445"/>
              <a:gd name="connsiteX3" fmla="*/ 1580473 w 3160946"/>
              <a:gd name="connsiteY3" fmla="*/ 1446446 h 1446445"/>
              <a:gd name="connsiteX4" fmla="*/ 0 w 3160946"/>
              <a:gd name="connsiteY4" fmla="*/ 723223 h 1446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60946" h="1446445">
                <a:moveTo>
                  <a:pt x="0" y="723223"/>
                </a:moveTo>
                <a:cubicBezTo>
                  <a:pt x="0" y="323798"/>
                  <a:pt x="707602" y="0"/>
                  <a:pt x="1580473" y="0"/>
                </a:cubicBezTo>
                <a:cubicBezTo>
                  <a:pt x="2453344" y="0"/>
                  <a:pt x="3160946" y="323798"/>
                  <a:pt x="3160946" y="723223"/>
                </a:cubicBezTo>
                <a:cubicBezTo>
                  <a:pt x="3160946" y="1122648"/>
                  <a:pt x="2453344" y="1446446"/>
                  <a:pt x="1580473" y="1446446"/>
                </a:cubicBezTo>
                <a:cubicBezTo>
                  <a:pt x="707602" y="1446446"/>
                  <a:pt x="0" y="1122648"/>
                  <a:pt x="0" y="723223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80690" tIns="229607" rIns="480690" bIns="229607" numCol="1" spcCol="1270" anchor="ctr" anchorCtr="0">
            <a:noAutofit/>
          </a:bodyPr>
          <a:lstStyle/>
          <a:p>
            <a:pPr lvl="0" algn="ctr" defTabSz="6223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kern="1200" dirty="0" smtClean="0">
                <a:solidFill>
                  <a:srgbClr val="002060"/>
                </a:solidFill>
                <a:latin typeface="Comic Sans MS" pitchFamily="66" charset="0"/>
                <a:cs typeface="DaunPenh" panose="01010101010101010101" pitchFamily="2" charset="0"/>
              </a:rPr>
              <a:t>ДОСТУПНОСТЬ СРЕДЫ</a:t>
            </a:r>
            <a:endParaRPr lang="ru-RU" sz="1400" b="1" kern="1200" dirty="0">
              <a:solidFill>
                <a:srgbClr val="002060"/>
              </a:solidFill>
              <a:latin typeface="Comic Sans MS" pitchFamily="66" charset="0"/>
              <a:cs typeface="DaunPenh" panose="01010101010101010101" pitchFamily="2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4545940" y="1934304"/>
            <a:ext cx="0" cy="1555387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2267744" y="1844824"/>
            <a:ext cx="1656184" cy="3024336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2" idx="3"/>
          </p:cNvCxnSpPr>
          <p:nvPr/>
        </p:nvCxnSpPr>
        <p:spPr>
          <a:xfrm flipH="1">
            <a:off x="2627786" y="1636118"/>
            <a:ext cx="662544" cy="496738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2" idx="5"/>
          </p:cNvCxnSpPr>
          <p:nvPr/>
        </p:nvCxnSpPr>
        <p:spPr>
          <a:xfrm>
            <a:off x="6141702" y="1636118"/>
            <a:ext cx="473839" cy="496738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5292080" y="1844824"/>
            <a:ext cx="1512168" cy="3096344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9012559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8" grpId="0" animBg="1"/>
      <p:bldP spid="10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548680"/>
            <a:ext cx="74888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Игровые и развивающие центры (уголки) </a:t>
            </a:r>
            <a:br>
              <a:rPr lang="ru-RU" sz="2800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в рамках группового пространства:</a:t>
            </a:r>
            <a:endParaRPr lang="ru-RU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68200280"/>
              </p:ext>
            </p:extLst>
          </p:nvPr>
        </p:nvGraphicFramePr>
        <p:xfrm>
          <a:off x="1043608" y="1556792"/>
          <a:ext cx="7200800" cy="4464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18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39896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6947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  <a:latin typeface="Comic Sans MS" pitchFamily="66" charset="0"/>
                          <a:cs typeface="Times New Roman" pitchFamily="18" charset="0"/>
                        </a:rPr>
                        <a:t>Младший возраст</a:t>
                      </a:r>
                      <a:endParaRPr lang="ru-RU" dirty="0">
                        <a:solidFill>
                          <a:srgbClr val="FF0000"/>
                        </a:solidFill>
                        <a:latin typeface="Comic Sans MS" pitchFamily="66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  <a:latin typeface="Comic Sans MS" pitchFamily="66" charset="0"/>
                          <a:cs typeface="Times New Roman" pitchFamily="18" charset="0"/>
                        </a:rPr>
                        <a:t>Старший возраст</a:t>
                      </a:r>
                      <a:endParaRPr lang="ru-RU" dirty="0">
                        <a:solidFill>
                          <a:srgbClr val="FF0000"/>
                        </a:solidFill>
                        <a:latin typeface="Comic Sans MS" pitchFamily="66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95021">
                <a:tc>
                  <a:txBody>
                    <a:bodyPr/>
                    <a:lstStyle/>
                    <a:p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Уголок игры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Уголок строительства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Физкультурный уголок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Уголок настольных игр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(сенсорный)</a:t>
                      </a:r>
                    </a:p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Книжный уголок</a:t>
                      </a:r>
                    </a:p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</a:p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Уголок рисования</a:t>
                      </a:r>
                    </a:p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Уголок природы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Центр сюжетно-ролевый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игры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Центр строительства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Физкультурно-оздоровительный центр</a:t>
                      </a:r>
                    </a:p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Центр настольно-печатных игр и математики</a:t>
                      </a:r>
                    </a:p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Центр литературы и обучения грамоте</a:t>
                      </a:r>
                    </a:p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Центр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искусства</a:t>
                      </a:r>
                    </a:p>
                    <a:p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Центр детского экспериментирования</a:t>
                      </a:r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5329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835696" y="692696"/>
            <a:ext cx="6573416" cy="79208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Центр творчества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H:\_3MO0U9D8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70" y="1268760"/>
            <a:ext cx="2411338" cy="20354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:\_900836_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611224"/>
            <a:ext cx="2595974" cy="17281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:\7-3-место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758" y="2286485"/>
            <a:ext cx="2900398" cy="31479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:\15(44)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211" y="3527082"/>
            <a:ext cx="3421193" cy="22023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769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Центр </a:t>
            </a:r>
            <a:r>
              <a:rPr lang="ru-RU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сенсорики</a:t>
            </a:r>
            <a:endParaRPr lang="ru-RU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ru-RU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629" y="2276872"/>
            <a:ext cx="3450941" cy="2585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http://stolicadetstva.com/images/text/72706b34f983807ee6bcc1f24a5386a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24744"/>
            <a:ext cx="2667000" cy="20002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mistergid.ru/image/upload/2011-08-07/330026694634_6098529_p5050441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356992"/>
            <a:ext cx="3432597" cy="25757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7681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87430"/>
            <a:ext cx="2959497" cy="2219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http://eduvluki.ru/data/detsad/9/197/publ/29275/65756333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954" y="3284984"/>
            <a:ext cx="3445975" cy="25844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DSCN0561"/>
          <p:cNvPicPr/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140968"/>
            <a:ext cx="3595737" cy="251694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139952" y="1412776"/>
            <a:ext cx="43924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Музыкальный центр</a:t>
            </a:r>
            <a:endParaRPr lang="ru-RU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58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4664"/>
            <a:ext cx="8229600" cy="5976664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Центр патриотического воспитания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35548"/>
            <a:ext cx="3778574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IMG045"/>
          <p:cNvPicPr/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327" y="3603680"/>
            <a:ext cx="3711816" cy="2557453"/>
          </a:xfrm>
          <a:prstGeom prst="rect">
            <a:avLst/>
          </a:prstGeom>
          <a:noFill/>
        </p:spPr>
      </p:pic>
      <p:pic>
        <p:nvPicPr>
          <p:cNvPr id="14338" name="Picture 2" descr="L:\Уголок краеведения_jpg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235" y="1035548"/>
            <a:ext cx="3636293" cy="25681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586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http://forchel.ru/uploads/posts/2010-08/1281410325_018589d61f73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764704"/>
            <a:ext cx="1449119" cy="22322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314067" y="454243"/>
            <a:ext cx="4685183" cy="3849291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Центр экспериментирования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700" y="1556792"/>
            <a:ext cx="2748881" cy="20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http://ped-kopilka.ru/images/15(44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556792"/>
            <a:ext cx="3904117" cy="25132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712" y="4041225"/>
            <a:ext cx="2728462" cy="21242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5735174" y="4041225"/>
            <a:ext cx="1582816" cy="21242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04318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226248" y="1484784"/>
            <a:ext cx="4185840" cy="1152128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ru-RU" sz="9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Центр театра </a:t>
            </a:r>
          </a:p>
          <a:p>
            <a:pPr marL="0" indent="0" algn="ctr">
              <a:buNone/>
            </a:pPr>
            <a:r>
              <a:rPr lang="ru-RU" sz="9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и ряженья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44" name="Picture 4" descr="http://smdetsad8.rusedu.net/gallery/1735/teatr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80728"/>
            <a:ext cx="3470672" cy="26030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L:\Театральный уголок_JPG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780928"/>
            <a:ext cx="4056112" cy="30420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8966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Развивающий центр по ПДД и ППБ: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1266" name="Picture 2" descr="H:\20239233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68760"/>
            <a:ext cx="3000333" cy="2250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L:\2af10576e319c4df3e53955cef9a329d.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348880"/>
            <a:ext cx="4308897" cy="32336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9249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836712"/>
            <a:ext cx="78534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Центр </a:t>
            </a:r>
            <a:r>
              <a:rPr lang="ru-RU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изобразительной деятельности</a:t>
            </a:r>
            <a:endParaRPr lang="ru-RU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2" descr="C:\Users\я\Desktop\Новая папка (2)\DSCN0377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120" y="1484785"/>
            <a:ext cx="3197848" cy="4104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6386" name="Picture 2" descr="L:\p32_img_0069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1216" y="2204864"/>
            <a:ext cx="3752233" cy="28083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8746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1412776"/>
            <a:ext cx="66247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Развивающая среда – система материальных объектов деятельности ребенка, функционально моделирующая содержание развития его духовного и физического облика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176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484784"/>
            <a:ext cx="81369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FontTx/>
              <a:buNone/>
            </a:pPr>
            <a:r>
              <a:rPr lang="ru-RU" altLang="ru-RU" b="1" dirty="0">
                <a:solidFill>
                  <a:srgbClr val="FF0000"/>
                </a:solidFill>
                <a:latin typeface="Comic Sans MS" pitchFamily="66" charset="0"/>
              </a:rPr>
              <a:t>Предметная среда оказывает на ребенка определенное воздействие</a:t>
            </a:r>
          </a:p>
          <a:p>
            <a:pPr algn="ctr">
              <a:lnSpc>
                <a:spcPct val="150000"/>
              </a:lnSpc>
              <a:buFontTx/>
              <a:buNone/>
            </a:pPr>
            <a:r>
              <a:rPr lang="ru-RU" altLang="ru-RU" b="1" dirty="0">
                <a:solidFill>
                  <a:srgbClr val="FF0000"/>
                </a:solidFill>
                <a:latin typeface="Comic Sans MS" pitchFamily="66" charset="0"/>
              </a:rPr>
              <a:t>уже с первых минут его жизни. 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ru-RU" altLang="ru-RU" dirty="0"/>
              <a:t>Важно, чтобы она стала развивающей, т.е. обеспечивала формирование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ru-RU" altLang="ru-RU" dirty="0"/>
              <a:t>активной самостоятельности ребенка в деятельности. Она создает для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ru-RU" altLang="ru-RU" dirty="0"/>
              <a:t>ребенка условия творческого, познавательного, эстетического развития.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ru-RU" altLang="ru-RU" dirty="0"/>
              <a:t>При правильной организации предметно-развивающей среды ребенок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ru-RU" altLang="ru-RU" dirty="0"/>
              <a:t>чувствует уверенность в себе, стимулирует </a:t>
            </a:r>
            <a:r>
              <a:rPr lang="ru-RU" altLang="ru-RU" dirty="0" smtClean="0"/>
              <a:t>проявления самостоятельности</a:t>
            </a:r>
            <a:r>
              <a:rPr lang="ru-RU" altLang="ru-RU" dirty="0"/>
              <a:t>, творчества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4240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556792"/>
            <a:ext cx="8100392" cy="374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ru-RU" altLang="ru-RU" dirty="0"/>
              <a:t>При организации предметно – развивающей среды в дошкольном учреждении важнейшим условием является учет возрастных особенностей и потребностей детей, которые имеют свои отличительные признаки.</a:t>
            </a:r>
          </a:p>
          <a:p>
            <a:pPr>
              <a:lnSpc>
                <a:spcPct val="110000"/>
              </a:lnSpc>
            </a:pPr>
            <a:r>
              <a:rPr lang="ru-RU" altLang="ru-RU" dirty="0"/>
              <a:t> Для детей </a:t>
            </a:r>
            <a:r>
              <a:rPr lang="ru-RU" altLang="ru-RU" b="1" dirty="0"/>
              <a:t>третьего года</a:t>
            </a:r>
            <a:r>
              <a:rPr lang="ru-RU" altLang="ru-RU" dirty="0"/>
              <a:t> жизни является свободное и большое пространство, где они могут быть в активном движении – лазании, катании. </a:t>
            </a:r>
          </a:p>
          <a:p>
            <a:pPr>
              <a:lnSpc>
                <a:spcPct val="110000"/>
              </a:lnSpc>
            </a:pPr>
            <a:r>
              <a:rPr lang="ru-RU" altLang="ru-RU" dirty="0"/>
              <a:t>На </a:t>
            </a:r>
            <a:r>
              <a:rPr lang="ru-RU" altLang="ru-RU" b="1" dirty="0"/>
              <a:t>четвертом году</a:t>
            </a:r>
            <a:r>
              <a:rPr lang="ru-RU" altLang="ru-RU" dirty="0"/>
              <a:t> жизни ребенку необходим развернутый центр сюжетно-ролевых игр с яркими особенностями атрибутов, дети стремятся быть похожими на взрослых, быть такими же важными и большими.</a:t>
            </a:r>
          </a:p>
          <a:p>
            <a:pPr>
              <a:lnSpc>
                <a:spcPct val="110000"/>
              </a:lnSpc>
            </a:pPr>
            <a:r>
              <a:rPr lang="ru-RU" altLang="ru-RU" dirty="0"/>
              <a:t> </a:t>
            </a:r>
            <a:r>
              <a:rPr lang="ru-RU" altLang="ru-RU" b="1" dirty="0"/>
              <a:t>В среднем- старшем</a:t>
            </a:r>
            <a:r>
              <a:rPr lang="ru-RU" altLang="ru-RU" dirty="0"/>
              <a:t> дошкольном возрасте проявляется потребность в игре со сверстниками, создавать свой мир игры. Кроме того в предметно-развивающей среде должно учитываться формирование психологических новообразований в разные годы жизни. </a:t>
            </a:r>
          </a:p>
        </p:txBody>
      </p:sp>
    </p:spTree>
    <p:extLst>
      <p:ext uri="{BB962C8B-B14F-4D97-AF65-F5344CB8AC3E}">
        <p14:creationId xmlns="" xmlns:p14="http://schemas.microsoft.com/office/powerpoint/2010/main" val="255300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475" y="1484784"/>
            <a:ext cx="7128792" cy="333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ru-RU" altLang="ru-RU" dirty="0"/>
              <a:t>Не менее важным условием является </a:t>
            </a:r>
            <a:r>
              <a:rPr lang="ru-RU" altLang="ru-RU" b="1" dirty="0"/>
              <a:t>многофункциональность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dirty="0"/>
              <a:t>предметно-развивающей среды.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dirty="0"/>
              <a:t>Во всех возрастных группах должно быть уютное место для игры и </a:t>
            </a:r>
            <a:r>
              <a:rPr lang="ru-RU" altLang="ru-RU" dirty="0" smtClean="0"/>
              <a:t>отдыха детей</a:t>
            </a:r>
            <a:r>
              <a:rPr lang="ru-RU" altLang="ru-RU" dirty="0"/>
              <a:t>.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dirty="0"/>
              <a:t>При этом содержание предметно-развивающей среды должно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dirty="0"/>
              <a:t>периодически обогащаться с ориентацией на поддержание интереса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dirty="0"/>
              <a:t>ребенка к предметно-развивающей среде. Так же в каждой группе </a:t>
            </a:r>
            <a:r>
              <a:rPr lang="ru-RU" altLang="ru-RU" dirty="0" smtClean="0"/>
              <a:t>должны быть </a:t>
            </a:r>
            <a:r>
              <a:rPr lang="ru-RU" altLang="ru-RU" dirty="0"/>
              <a:t>созданы </a:t>
            </a:r>
            <a:r>
              <a:rPr lang="ru-RU" altLang="ru-RU" u="sng" dirty="0"/>
              <a:t>специальные зоны для самостоятельного </a:t>
            </a:r>
            <a:r>
              <a:rPr lang="ru-RU" altLang="ru-RU" u="sng" dirty="0" smtClean="0"/>
              <a:t>активного целенаправленного </a:t>
            </a:r>
            <a:r>
              <a:rPr lang="ru-RU" altLang="ru-RU" u="sng" dirty="0"/>
              <a:t>действия ребенка</a:t>
            </a:r>
            <a:r>
              <a:rPr lang="ru-RU" altLang="ru-RU" dirty="0"/>
              <a:t> во всех видах </a:t>
            </a:r>
            <a:r>
              <a:rPr lang="ru-RU" altLang="ru-RU" dirty="0" smtClean="0"/>
              <a:t>деятельности, содержащие </a:t>
            </a:r>
            <a:r>
              <a:rPr lang="ru-RU" altLang="ru-RU" dirty="0"/>
              <a:t>разнообразные материалы для развивающих игр и </a:t>
            </a:r>
            <a:r>
              <a:rPr lang="ru-RU" altLang="ru-RU" dirty="0" smtClean="0"/>
              <a:t>занятий детей </a:t>
            </a:r>
            <a:r>
              <a:rPr lang="ru-RU" altLang="ru-RU" dirty="0"/>
              <a:t>групповых помещений должно отвечать возрастным </a:t>
            </a:r>
            <a:r>
              <a:rPr lang="ru-RU" altLang="ru-RU" dirty="0" smtClean="0"/>
              <a:t>особенностям и </a:t>
            </a:r>
            <a:r>
              <a:rPr lang="ru-RU" altLang="ru-RU" dirty="0"/>
              <a:t>потребностям детей, иметь отличительные признаки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042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628800"/>
            <a:ext cx="892899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ru-RU" altLang="ru-RU" dirty="0"/>
              <a:t>При организации предметно-пространственной среды в детском саду необходима сложная, многоплановая и высокотворческая деятельность всех педагогов ДОУ. </a:t>
            </a:r>
            <a:endParaRPr lang="ru-RU" altLang="ru-RU" dirty="0" smtClean="0"/>
          </a:p>
          <a:p>
            <a:pPr>
              <a:lnSpc>
                <a:spcPct val="130000"/>
              </a:lnSpc>
            </a:pPr>
            <a:r>
              <a:rPr lang="ru-RU" altLang="ru-RU" dirty="0" smtClean="0"/>
              <a:t>Ведь </a:t>
            </a:r>
            <a:r>
              <a:rPr lang="ru-RU" altLang="ru-RU" u="sng" dirty="0"/>
              <a:t>разнообразие игрушек не является основным условием развития ребенка</a:t>
            </a:r>
            <a:r>
              <a:rPr lang="ru-RU" altLang="ru-RU" dirty="0"/>
              <a:t>. </a:t>
            </a:r>
          </a:p>
          <a:p>
            <a:pPr>
              <a:lnSpc>
                <a:spcPct val="130000"/>
              </a:lnSpc>
            </a:pPr>
            <a:endParaRPr lang="ru-RU" altLang="ru-RU" dirty="0"/>
          </a:p>
          <a:p>
            <a:pPr algn="ctr">
              <a:lnSpc>
                <a:spcPct val="130000"/>
              </a:lnSpc>
              <a:buFontTx/>
              <a:buNone/>
            </a:pPr>
            <a:r>
              <a:rPr lang="ru-RU" altLang="ru-RU" dirty="0"/>
              <a:t>Созданная эстетическая среда вызывает у детей чувство радости,</a:t>
            </a:r>
          </a:p>
          <a:p>
            <a:pPr algn="ctr">
              <a:lnSpc>
                <a:spcPct val="130000"/>
              </a:lnSpc>
              <a:buFontTx/>
              <a:buNone/>
            </a:pPr>
            <a:r>
              <a:rPr lang="ru-RU" altLang="ru-RU" dirty="0"/>
              <a:t>эмоционально положительное отношение к детскому саду, желание</a:t>
            </a:r>
          </a:p>
          <a:p>
            <a:pPr algn="ctr">
              <a:lnSpc>
                <a:spcPct val="130000"/>
              </a:lnSpc>
              <a:buFontTx/>
              <a:buNone/>
            </a:pPr>
            <a:r>
              <a:rPr lang="ru-RU" altLang="ru-RU" dirty="0"/>
              <a:t>посещать его, обогащает новыми впечатлениями и знаниями, побуждает к</a:t>
            </a:r>
          </a:p>
          <a:p>
            <a:pPr algn="ctr">
              <a:lnSpc>
                <a:spcPct val="130000"/>
              </a:lnSpc>
              <a:buFontTx/>
              <a:buNone/>
            </a:pPr>
            <a:r>
              <a:rPr lang="ru-RU" altLang="ru-RU" dirty="0"/>
              <a:t>активной творческой деятельности, способствует интеллектуальному</a:t>
            </a:r>
          </a:p>
          <a:p>
            <a:pPr algn="ctr">
              <a:lnSpc>
                <a:spcPct val="130000"/>
              </a:lnSpc>
              <a:buFontTx/>
              <a:buNone/>
            </a:pPr>
            <a:r>
              <a:rPr lang="ru-RU" altLang="ru-RU" dirty="0"/>
              <a:t>развитию детей дошкольного возраста.(</a:t>
            </a:r>
            <a:r>
              <a:rPr lang="ru-RU" altLang="ru-RU" dirty="0" err="1"/>
              <a:t>В.В.Давыдов</a:t>
            </a:r>
            <a:r>
              <a:rPr lang="ru-RU" altLang="ru-RU" dirty="0"/>
              <a:t>, </a:t>
            </a:r>
            <a:r>
              <a:rPr lang="ru-RU" altLang="ru-RU" dirty="0" err="1"/>
              <a:t>Л.В.Занков</a:t>
            </a:r>
            <a:r>
              <a:rPr lang="ru-RU" altLang="ru-RU" dirty="0"/>
              <a:t>,</a:t>
            </a:r>
          </a:p>
          <a:p>
            <a:pPr algn="ctr">
              <a:lnSpc>
                <a:spcPct val="130000"/>
              </a:lnSpc>
              <a:buFontTx/>
              <a:buNone/>
            </a:pPr>
            <a:r>
              <a:rPr lang="ru-RU" altLang="ru-RU" dirty="0" err="1"/>
              <a:t>А.Н.Леонтьев</a:t>
            </a:r>
            <a:r>
              <a:rPr lang="ru-RU" altLang="ru-RU" dirty="0"/>
              <a:t>, </a:t>
            </a:r>
            <a:r>
              <a:rPr lang="ru-RU" altLang="ru-RU" dirty="0" err="1"/>
              <a:t>Д.Б.Эльконин</a:t>
            </a:r>
            <a:r>
              <a:rPr lang="ru-RU" altLang="ru-RU" dirty="0"/>
              <a:t> и </a:t>
            </a:r>
            <a:r>
              <a:rPr lang="ru-RU" altLang="ru-RU" dirty="0" err="1"/>
              <a:t>др</a:t>
            </a:r>
            <a:r>
              <a:rPr lang="ru-RU" altLang="ru-RU" dirty="0"/>
              <a:t>). </a:t>
            </a:r>
          </a:p>
        </p:txBody>
      </p:sp>
    </p:spTree>
    <p:extLst>
      <p:ext uri="{BB962C8B-B14F-4D97-AF65-F5344CB8AC3E}">
        <p14:creationId xmlns="" xmlns:p14="http://schemas.microsoft.com/office/powerpoint/2010/main" val="22538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412776"/>
            <a:ext cx="62646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altLang="ru-RU" sz="2800" b="1" dirty="0">
                <a:solidFill>
                  <a:srgbClr val="FF0000"/>
                </a:solidFill>
                <a:latin typeface="Comic Sans MS" pitchFamily="66" charset="0"/>
              </a:rPr>
              <a:t>Роль среды в развитии детей</a:t>
            </a:r>
          </a:p>
          <a:p>
            <a:pPr algn="ctr">
              <a:buFontTx/>
              <a:buNone/>
            </a:pPr>
            <a:r>
              <a:rPr lang="ru-RU" altLang="ru-RU" sz="2800" b="1" dirty="0">
                <a:solidFill>
                  <a:srgbClr val="FF0000"/>
                </a:solidFill>
                <a:latin typeface="Comic Sans MS" pitchFamily="66" charset="0"/>
              </a:rPr>
              <a:t>прослеживается на примере ее </a:t>
            </a:r>
            <a:r>
              <a:rPr lang="ru-RU" alt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основных функций</a:t>
            </a:r>
            <a:r>
              <a:rPr lang="ru-RU" altLang="ru-RU" sz="2800" b="1" dirty="0">
                <a:solidFill>
                  <a:srgbClr val="FF0000"/>
                </a:solidFill>
                <a:latin typeface="Comic Sans MS" pitchFamily="66" charset="0"/>
              </a:rPr>
              <a:t>: 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altLang="ru-RU" sz="2800" dirty="0" smtClean="0"/>
              <a:t>организующей</a:t>
            </a:r>
            <a:endParaRPr lang="ru-RU" altLang="ru-RU" sz="2800" dirty="0"/>
          </a:p>
          <a:p>
            <a:pPr marL="457200" indent="-457200">
              <a:buFont typeface="Wingdings" pitchFamily="2" charset="2"/>
              <a:buChar char="v"/>
            </a:pPr>
            <a:r>
              <a:rPr lang="ru-RU" altLang="ru-RU" sz="2800" dirty="0" smtClean="0"/>
              <a:t>воспитательной</a:t>
            </a:r>
            <a:endParaRPr lang="ru-RU" altLang="ru-RU" sz="2800" dirty="0"/>
          </a:p>
          <a:p>
            <a:pPr marL="457200" indent="-457200">
              <a:buFont typeface="Wingdings" pitchFamily="2" charset="2"/>
              <a:buChar char="v"/>
            </a:pPr>
            <a:r>
              <a:rPr lang="ru-RU" altLang="ru-RU" sz="2800" dirty="0" smtClean="0"/>
              <a:t>развивающей </a:t>
            </a:r>
            <a:endParaRPr lang="ru-RU" alt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16283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99640" y="908720"/>
            <a:ext cx="84969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altLang="ru-RU" b="1" dirty="0">
                <a:solidFill>
                  <a:srgbClr val="FF0000"/>
                </a:solidFill>
                <a:latin typeface="Comic Sans MS" pitchFamily="66" charset="0"/>
              </a:rPr>
              <a:t>Цель организующей функции</a:t>
            </a:r>
            <a:r>
              <a:rPr lang="ru-RU" altLang="ru-RU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ru-RU" altLang="ru-RU" dirty="0"/>
              <a:t>– предложить ребенку всевозможный</a:t>
            </a:r>
          </a:p>
          <a:p>
            <a:pPr algn="ctr">
              <a:buFontTx/>
              <a:buNone/>
            </a:pPr>
            <a:r>
              <a:rPr lang="ru-RU" altLang="ru-RU" dirty="0"/>
              <a:t>материал для его активного участия в разных видах деятельности. В</a:t>
            </a:r>
          </a:p>
          <a:p>
            <a:pPr algn="ctr">
              <a:buFontTx/>
              <a:buNone/>
            </a:pPr>
            <a:r>
              <a:rPr lang="ru-RU" altLang="ru-RU" dirty="0"/>
              <a:t>определенном смысле содержание и вид развивающей среды служат</a:t>
            </a:r>
          </a:p>
          <a:p>
            <a:pPr algn="ctr">
              <a:buFontTx/>
              <a:buNone/>
            </a:pPr>
            <a:r>
              <a:rPr lang="ru-RU" altLang="ru-RU" dirty="0"/>
              <a:t>толчком для выбора дошкольником того вида самостоятельной</a:t>
            </a:r>
          </a:p>
          <a:p>
            <a:pPr algn="ctr">
              <a:buFontTx/>
              <a:buNone/>
            </a:pPr>
            <a:r>
              <a:rPr lang="ru-RU" altLang="ru-RU" dirty="0"/>
              <a:t>деятельности, который будет отвечать его предпочтениям,</a:t>
            </a:r>
          </a:p>
          <a:p>
            <a:pPr algn="ctr">
              <a:buFontTx/>
              <a:buNone/>
            </a:pPr>
            <a:r>
              <a:rPr lang="ru-RU" altLang="ru-RU" dirty="0" err="1"/>
              <a:t>потребностямили</a:t>
            </a:r>
            <a:r>
              <a:rPr lang="ru-RU" altLang="ru-RU" dirty="0"/>
              <a:t> формировать интересы. </a:t>
            </a:r>
          </a:p>
          <a:p>
            <a:pPr algn="ctr">
              <a:buFontTx/>
              <a:buNone/>
            </a:pPr>
            <a:endParaRPr lang="ru-RU" altLang="ru-RU" dirty="0">
              <a:solidFill>
                <a:srgbClr val="FF0000"/>
              </a:solidFill>
            </a:endParaRPr>
          </a:p>
          <a:p>
            <a:pPr>
              <a:buFontTx/>
              <a:buNone/>
            </a:pPr>
            <a:r>
              <a:rPr lang="ru-RU" altLang="ru-RU" b="1" dirty="0">
                <a:solidFill>
                  <a:srgbClr val="FF0000"/>
                </a:solidFill>
                <a:latin typeface="Comic Sans MS" pitchFamily="66" charset="0"/>
              </a:rPr>
              <a:t>При формировании предметно-развивающей среды необходимо: </a:t>
            </a:r>
          </a:p>
          <a:p>
            <a:r>
              <a:rPr lang="ru-RU" altLang="ru-RU" dirty="0"/>
              <a:t>- избавляться от загромождения пространства </a:t>
            </a:r>
            <a:r>
              <a:rPr lang="ru-RU" altLang="ru-RU" dirty="0" err="1"/>
              <a:t>малофункциональными</a:t>
            </a:r>
            <a:r>
              <a:rPr lang="ru-RU" altLang="ru-RU" dirty="0"/>
              <a:t> и несочетаемыми друг с другом предметами; </a:t>
            </a:r>
          </a:p>
          <a:p>
            <a:r>
              <a:rPr lang="ru-RU" altLang="ru-RU" dirty="0"/>
              <a:t>- создать для ребенка три предметных пространства, отвечающих масштабам действий его рук (масштаб "глаз – рука"), роста и предметного мира взрослых (Г.Н. Любимова, С.Л. Новоселова); </a:t>
            </a:r>
          </a:p>
          <a:p>
            <a:r>
              <a:rPr lang="ru-RU" altLang="ru-RU" dirty="0"/>
              <a:t>- исходить из эргономических требований к жизнедеятельности: антропометрических, физиологических и психологических особенностей обитателя этой среды. </a:t>
            </a:r>
          </a:p>
        </p:txBody>
      </p:sp>
    </p:spTree>
    <p:extLst>
      <p:ext uri="{BB962C8B-B14F-4D97-AF65-F5344CB8AC3E}">
        <p14:creationId xmlns="" xmlns:p14="http://schemas.microsoft.com/office/powerpoint/2010/main" val="329726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6050" y="1124744"/>
            <a:ext cx="741682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altLang="ru-RU" dirty="0"/>
              <a:t>В соответствии </a:t>
            </a:r>
            <a:r>
              <a:rPr lang="ru-RU" altLang="ru-RU" b="1" dirty="0">
                <a:solidFill>
                  <a:srgbClr val="FF0000"/>
                </a:solidFill>
              </a:rPr>
              <a:t>с воспитательной</a:t>
            </a:r>
            <a:r>
              <a:rPr lang="ru-RU" altLang="ru-RU" dirty="0">
                <a:solidFill>
                  <a:srgbClr val="FF0000"/>
                </a:solidFill>
              </a:rPr>
              <a:t> </a:t>
            </a:r>
            <a:r>
              <a:rPr lang="ru-RU" altLang="ru-RU" dirty="0"/>
              <a:t>функцией наполнение и построение развивающей среды должны быть ориентированы на создание ситуаций, когда дети стоят перед нравственным выбором: уступить или взять себе, поделиться или действовать самому, предложить помощь или пройти мимо проблем сверстника. Среда является центром, где зарождается основа для сотрудничества, положительных взаимоотношений, организованного поведения, бережного отношения. </a:t>
            </a:r>
          </a:p>
          <a:p>
            <a:pPr>
              <a:lnSpc>
                <a:spcPct val="150000"/>
              </a:lnSpc>
            </a:pPr>
            <a:r>
              <a:rPr lang="ru-RU" altLang="ru-RU" b="1" dirty="0">
                <a:solidFill>
                  <a:srgbClr val="FF0000"/>
                </a:solidFill>
              </a:rPr>
              <a:t>Развивающая</a:t>
            </a:r>
            <a:r>
              <a:rPr lang="ru-RU" altLang="ru-RU" dirty="0"/>
              <a:t> функция предполагает, что содержание среды каждой деятельности должно соответствовать "зоне актуального развития" самого слабого и находиться в "зоне ближайшего развития" самого сильного в группе ребенка.</a:t>
            </a:r>
            <a:r>
              <a:rPr lang="ru-RU" altLang="ru-RU" sz="2000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2769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213009"/>
            <a:ext cx="7035900" cy="175432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Спасибо за внимание!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Успехов в работе!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216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412776"/>
            <a:ext cx="7416824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altLang="ru-RU" b="1" dirty="0" smtClean="0">
                <a:solidFill>
                  <a:srgbClr val="FF0000"/>
                </a:solidFill>
                <a:latin typeface="Comic Sans MS" pitchFamily="66" charset="0"/>
              </a:rPr>
              <a:t>Требования </a:t>
            </a:r>
            <a:r>
              <a:rPr lang="ru-RU" altLang="ru-RU" b="1" dirty="0">
                <a:solidFill>
                  <a:srgbClr val="FF0000"/>
                </a:solidFill>
                <a:latin typeface="Comic Sans MS" pitchFamily="66" charset="0"/>
              </a:rPr>
              <a:t>к развивающей предметно-пространственной среде.</a:t>
            </a:r>
          </a:p>
          <a:p>
            <a:pPr>
              <a:lnSpc>
                <a:spcPct val="120000"/>
              </a:lnSpc>
            </a:pPr>
            <a:r>
              <a:rPr lang="ru-RU" altLang="ru-RU" dirty="0" smtClean="0"/>
              <a:t>Развивающая </a:t>
            </a:r>
            <a:r>
              <a:rPr lang="ru-RU" altLang="ru-RU" dirty="0"/>
              <a:t>предметно-пространственная среда обеспечивает максимальную реализацию образовательного потенциала пространства Организации, Группы, а также территории, прилегающей к Организации или находящейся на небольшом удалении, приспособленной для реализации Программы (далее - участок), материалов, оборудования и инвентаря для развития детей дошкольного возраста в соответствии с особенностями каждого возрастного этапа, охраны и укрепления их здоровья, учета особенностей и коррекции недостатков их развития.</a:t>
            </a:r>
          </a:p>
          <a:p>
            <a:pPr>
              <a:lnSpc>
                <a:spcPct val="80000"/>
              </a:lnSpc>
            </a:pPr>
            <a:endParaRPr lang="ru-RU" altLang="ru-RU" dirty="0"/>
          </a:p>
        </p:txBody>
      </p:sp>
    </p:spTree>
    <p:extLst>
      <p:ext uri="{BB962C8B-B14F-4D97-AF65-F5344CB8AC3E}">
        <p14:creationId xmlns="" xmlns:p14="http://schemas.microsoft.com/office/powerpoint/2010/main" val="51367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7550" y="1052736"/>
            <a:ext cx="6912768" cy="4413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altLang="ru-RU" dirty="0" smtClean="0"/>
              <a:t> </a:t>
            </a:r>
            <a:r>
              <a:rPr lang="ru-RU" altLang="ru-RU" dirty="0"/>
              <a:t>Развивающая предметно-пространственная среда должна обеспечивать возможность общения и совместной деятельности детей (в том числе детей разного возраста) и взрослых, двигательной активности детей, а также возможности для уединения</a:t>
            </a:r>
            <a:r>
              <a:rPr lang="ru-RU" altLang="ru-RU" dirty="0" smtClean="0"/>
              <a:t>.</a:t>
            </a:r>
            <a:endParaRPr lang="ru-RU" altLang="ru-RU" dirty="0"/>
          </a:p>
          <a:p>
            <a:pPr>
              <a:lnSpc>
                <a:spcPct val="120000"/>
              </a:lnSpc>
            </a:pPr>
            <a:r>
              <a:rPr lang="ru-RU" altLang="ru-RU" dirty="0" smtClean="0"/>
              <a:t> </a:t>
            </a:r>
            <a:r>
              <a:rPr lang="ru-RU" altLang="ru-RU" dirty="0"/>
              <a:t>Развивающая предметно-пространственная среда должна обеспечивать:</a:t>
            </a: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r>
              <a:rPr lang="ru-RU" altLang="ru-RU" dirty="0"/>
              <a:t>реализацию различных образовательных программ;</a:t>
            </a: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r>
              <a:rPr lang="ru-RU" altLang="ru-RU" dirty="0"/>
              <a:t>в случае организации инклюзивного образования - необходимые для него условия;</a:t>
            </a: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r>
              <a:rPr lang="ru-RU" altLang="ru-RU" dirty="0"/>
              <a:t>учет национально-культурных, климатических условий, в которых осуществляется образовательная деятельность; </a:t>
            </a:r>
            <a:endParaRPr lang="ru-RU" altLang="ru-RU" dirty="0" smtClean="0"/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r>
              <a:rPr lang="ru-RU" altLang="ru-RU" dirty="0" smtClean="0"/>
              <a:t>учет </a:t>
            </a:r>
            <a:r>
              <a:rPr lang="ru-RU" altLang="ru-RU" dirty="0"/>
              <a:t>возрастных особенностей детей.</a:t>
            </a:r>
          </a:p>
        </p:txBody>
      </p:sp>
    </p:spTree>
    <p:extLst>
      <p:ext uri="{BB962C8B-B14F-4D97-AF65-F5344CB8AC3E}">
        <p14:creationId xmlns="" xmlns:p14="http://schemas.microsoft.com/office/powerpoint/2010/main" val="395873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196752"/>
            <a:ext cx="698477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ru-RU" altLang="ru-RU" dirty="0" smtClean="0"/>
              <a:t>Развивающая </a:t>
            </a:r>
            <a:r>
              <a:rPr lang="ru-RU" altLang="ru-RU" dirty="0"/>
              <a:t>предметно-пространственная среда должна быть содержательно-насыщенной, трансформируемой, полифункциональной, вариативной, доступной и безопасной.</a:t>
            </a:r>
          </a:p>
          <a:p>
            <a:pPr>
              <a:lnSpc>
                <a:spcPct val="130000"/>
              </a:lnSpc>
            </a:pPr>
            <a:r>
              <a:rPr lang="ru-RU" altLang="ru-RU" dirty="0"/>
              <a:t>1)</a:t>
            </a:r>
            <a:r>
              <a:rPr lang="ru-RU" altLang="ru-RU" dirty="0">
                <a:solidFill>
                  <a:srgbClr val="FF0000"/>
                </a:solidFill>
              </a:rPr>
              <a:t> </a:t>
            </a:r>
            <a:r>
              <a:rPr lang="ru-RU" altLang="ru-RU" b="1" dirty="0">
                <a:solidFill>
                  <a:srgbClr val="FF0000"/>
                </a:solidFill>
              </a:rPr>
              <a:t>Насыщенность</a:t>
            </a:r>
            <a:r>
              <a:rPr lang="ru-RU" altLang="ru-RU" dirty="0">
                <a:solidFill>
                  <a:srgbClr val="FF0000"/>
                </a:solidFill>
              </a:rPr>
              <a:t> </a:t>
            </a:r>
            <a:r>
              <a:rPr lang="ru-RU" altLang="ru-RU" dirty="0"/>
              <a:t>среды должна соответствовать возрастным возможностям детей и содержанию Программы.</a:t>
            </a:r>
          </a:p>
          <a:p>
            <a:pPr>
              <a:lnSpc>
                <a:spcPct val="130000"/>
              </a:lnSpc>
            </a:pPr>
            <a:r>
              <a:rPr lang="ru-RU" altLang="ru-RU" dirty="0"/>
              <a:t>Образовательное пространство должно быть оснащено средствами обучения и воспитания (в том числе техническими), соответствующими материалами, в том числе расходным игровым, спортивным, оздоровительным оборудованием, инвентарем (в соответствии со спецификой Программы).</a:t>
            </a:r>
          </a:p>
        </p:txBody>
      </p:sp>
    </p:spTree>
    <p:extLst>
      <p:ext uri="{BB962C8B-B14F-4D97-AF65-F5344CB8AC3E}">
        <p14:creationId xmlns="" xmlns:p14="http://schemas.microsoft.com/office/powerpoint/2010/main" val="57320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052736"/>
            <a:ext cx="727280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altLang="ru-RU" dirty="0"/>
              <a:t>Организация образовательного пространства и разнообразие </a:t>
            </a:r>
            <a:r>
              <a:rPr lang="ru-RU" altLang="ru-RU" dirty="0" smtClean="0"/>
              <a:t>материалов, оборудования </a:t>
            </a:r>
            <a:r>
              <a:rPr lang="ru-RU" altLang="ru-RU" dirty="0"/>
              <a:t>и инвентаря (в здании и на участке) должны обеспечивать: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altLang="ru-RU" dirty="0"/>
              <a:t>игровую, познавательную, исследовательскую и творческую активность всех воспитанников, экспериментирование с доступными детям материалами (в том числе с песком и водой</a:t>
            </a:r>
            <a:r>
              <a:rPr lang="ru-RU" altLang="ru-RU" dirty="0" smtClean="0"/>
              <a:t>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altLang="ru-RU" dirty="0" smtClean="0"/>
              <a:t>двигательную </a:t>
            </a:r>
            <a:r>
              <a:rPr lang="ru-RU" altLang="ru-RU" dirty="0"/>
              <a:t>активность, в том числе развитие крупной и мелкой моторики, участие в подвижных играх и </a:t>
            </a:r>
            <a:r>
              <a:rPr lang="ru-RU" altLang="ru-RU" dirty="0" smtClean="0"/>
              <a:t>соревнованиях;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altLang="ru-RU" dirty="0" smtClean="0"/>
              <a:t>эмоциональное </a:t>
            </a:r>
            <a:r>
              <a:rPr lang="ru-RU" altLang="ru-RU" dirty="0"/>
              <a:t>благополучие детей во взаимодействии с предметно-пространственным </a:t>
            </a:r>
            <a:r>
              <a:rPr lang="ru-RU" altLang="ru-RU" dirty="0" smtClean="0"/>
              <a:t>окружением;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altLang="ru-RU" dirty="0" smtClean="0"/>
              <a:t>возможность </a:t>
            </a:r>
            <a:r>
              <a:rPr lang="ru-RU" altLang="ru-RU" dirty="0"/>
              <a:t>самовыражения детей.</a:t>
            </a:r>
          </a:p>
          <a:p>
            <a:r>
              <a:rPr lang="ru-RU" altLang="ru-RU" dirty="0"/>
              <a:t>Для детей младенческого и раннего возраста образовательное пространство должно предоставлять необходимые и достаточные возможности для движения, предметной и игровой деятельности с разными материалами.</a:t>
            </a:r>
          </a:p>
        </p:txBody>
      </p:sp>
    </p:spTree>
    <p:extLst>
      <p:ext uri="{BB962C8B-B14F-4D97-AF65-F5344CB8AC3E}">
        <p14:creationId xmlns="" xmlns:p14="http://schemas.microsoft.com/office/powerpoint/2010/main" val="234427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340768"/>
            <a:ext cx="6984776" cy="405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ru-RU" altLang="ru-RU" dirty="0"/>
              <a:t>2)</a:t>
            </a:r>
            <a:r>
              <a:rPr lang="ru-RU" altLang="ru-RU" dirty="0">
                <a:solidFill>
                  <a:srgbClr val="FF0000"/>
                </a:solidFill>
              </a:rPr>
              <a:t> </a:t>
            </a:r>
            <a:r>
              <a:rPr lang="ru-RU" altLang="ru-RU" b="1" dirty="0" err="1">
                <a:solidFill>
                  <a:srgbClr val="FF0000"/>
                </a:solidFill>
              </a:rPr>
              <a:t>Трансформируемость</a:t>
            </a:r>
            <a:r>
              <a:rPr lang="ru-RU" altLang="ru-RU" dirty="0">
                <a:solidFill>
                  <a:srgbClr val="FF0000"/>
                </a:solidFill>
              </a:rPr>
              <a:t> </a:t>
            </a:r>
            <a:r>
              <a:rPr lang="ru-RU" altLang="ru-RU" dirty="0"/>
              <a:t>пространства предполагает возможность изменений предметно-пространственной среды в зависимости от образовательной ситуации, в том числе от меняющихся интересов и возможностей детей;</a:t>
            </a:r>
          </a:p>
          <a:p>
            <a:pPr>
              <a:lnSpc>
                <a:spcPct val="110000"/>
              </a:lnSpc>
            </a:pPr>
            <a:r>
              <a:rPr lang="ru-RU" altLang="ru-RU" dirty="0"/>
              <a:t>3) </a:t>
            </a:r>
            <a:r>
              <a:rPr lang="ru-RU" altLang="ru-RU" b="1" dirty="0" err="1">
                <a:solidFill>
                  <a:srgbClr val="FF0000"/>
                </a:solidFill>
              </a:rPr>
              <a:t>Полифункциональность</a:t>
            </a:r>
            <a:r>
              <a:rPr lang="ru-RU" altLang="ru-RU" dirty="0"/>
              <a:t> материалов предполагает:</a:t>
            </a:r>
          </a:p>
          <a:p>
            <a:pPr marL="285750" indent="-285750">
              <a:lnSpc>
                <a:spcPct val="110000"/>
              </a:lnSpc>
              <a:buFont typeface="Wingdings" pitchFamily="2" charset="2"/>
              <a:buChar char="v"/>
            </a:pPr>
            <a:r>
              <a:rPr lang="ru-RU" altLang="ru-RU" dirty="0"/>
              <a:t>возможность разнообразного использования различных составляющих предметной среды, например, детской мебели, матов, мягких модулей, ширм и т.д</a:t>
            </a:r>
            <a:r>
              <a:rPr lang="ru-RU" altLang="ru-RU" dirty="0" smtClean="0"/>
              <a:t>.; </a:t>
            </a:r>
          </a:p>
          <a:p>
            <a:pPr marL="285750" indent="-285750">
              <a:lnSpc>
                <a:spcPct val="110000"/>
              </a:lnSpc>
              <a:buFont typeface="Wingdings" pitchFamily="2" charset="2"/>
              <a:buChar char="v"/>
            </a:pPr>
            <a:r>
              <a:rPr lang="ru-RU" altLang="ru-RU" dirty="0" smtClean="0"/>
              <a:t>наличие </a:t>
            </a:r>
            <a:r>
              <a:rPr lang="ru-RU" altLang="ru-RU" dirty="0"/>
              <a:t>в Организации или Группе полифункциональных (не обладающих жестко закрепленным способом употребления) предметов, в том числе природных материалов, пригодных для использования в разных видах детской активности (в том числе в качестве предметов-заместителей в детской игре).</a:t>
            </a:r>
          </a:p>
        </p:txBody>
      </p:sp>
    </p:spTree>
    <p:extLst>
      <p:ext uri="{BB962C8B-B14F-4D97-AF65-F5344CB8AC3E}">
        <p14:creationId xmlns="" xmlns:p14="http://schemas.microsoft.com/office/powerpoint/2010/main" val="309410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340768"/>
            <a:ext cx="7200800" cy="4330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dirty="0"/>
              <a:t>4) </a:t>
            </a:r>
            <a:r>
              <a:rPr lang="ru-RU" altLang="ru-RU" b="1" dirty="0">
                <a:solidFill>
                  <a:srgbClr val="FF0000"/>
                </a:solidFill>
              </a:rPr>
              <a:t>Вариативность</a:t>
            </a:r>
            <a:r>
              <a:rPr lang="ru-RU" altLang="ru-RU" dirty="0"/>
              <a:t> среды предполагает:</a:t>
            </a:r>
          </a:p>
          <a:p>
            <a:pPr marL="285750" indent="-285750">
              <a:lnSpc>
                <a:spcPct val="90000"/>
              </a:lnSpc>
              <a:buFontTx/>
              <a:buChar char="-"/>
            </a:pPr>
            <a:r>
              <a:rPr lang="ru-RU" altLang="ru-RU" dirty="0" smtClean="0"/>
              <a:t>наличие </a:t>
            </a:r>
            <a:r>
              <a:rPr lang="ru-RU" altLang="ru-RU" dirty="0"/>
              <a:t>в Организации или Группе различных пространств (для игры, конструирования, уединения и пр.), а также разнообразных материалов, игр, игрушек и оборудования, обеспечивающих свободный выбор </a:t>
            </a:r>
            <a:r>
              <a:rPr lang="ru-RU" altLang="ru-RU" dirty="0" smtClean="0"/>
              <a:t>детей; </a:t>
            </a:r>
          </a:p>
          <a:p>
            <a:pPr marL="285750" indent="-285750">
              <a:lnSpc>
                <a:spcPct val="90000"/>
              </a:lnSpc>
              <a:buFontTx/>
              <a:buChar char="-"/>
            </a:pPr>
            <a:r>
              <a:rPr lang="ru-RU" altLang="ru-RU" dirty="0" smtClean="0"/>
              <a:t>периодическую </a:t>
            </a:r>
            <a:r>
              <a:rPr lang="ru-RU" altLang="ru-RU" dirty="0"/>
              <a:t>сменяемость игрового материала, появление новых предметов, стимулирующих игровую, двигательную, познавательную и исследовательскую активность детей.</a:t>
            </a:r>
          </a:p>
          <a:p>
            <a:pPr>
              <a:lnSpc>
                <a:spcPct val="90000"/>
              </a:lnSpc>
            </a:pPr>
            <a:r>
              <a:rPr lang="ru-RU" altLang="ru-RU" dirty="0"/>
              <a:t>5) </a:t>
            </a:r>
            <a:r>
              <a:rPr lang="ru-RU" altLang="ru-RU" b="1" dirty="0">
                <a:solidFill>
                  <a:srgbClr val="FF0000"/>
                </a:solidFill>
              </a:rPr>
              <a:t>Доступность</a:t>
            </a:r>
            <a:r>
              <a:rPr lang="ru-RU" altLang="ru-RU" dirty="0"/>
              <a:t> среды предполагает:</a:t>
            </a:r>
          </a:p>
          <a:p>
            <a:pPr marL="285750" indent="-285750">
              <a:lnSpc>
                <a:spcPct val="90000"/>
              </a:lnSpc>
              <a:buFontTx/>
              <a:buChar char="-"/>
            </a:pPr>
            <a:r>
              <a:rPr lang="ru-RU" altLang="ru-RU" dirty="0" smtClean="0"/>
              <a:t>доступность </a:t>
            </a:r>
            <a:r>
              <a:rPr lang="ru-RU" altLang="ru-RU" dirty="0"/>
              <a:t>для воспитанников, в том числе детей с ограниченными возможностями здоровья и детей-инвалидов, всех помещений, где осуществляется образовательная </a:t>
            </a:r>
            <a:r>
              <a:rPr lang="ru-RU" altLang="ru-RU" dirty="0" smtClean="0"/>
              <a:t>деятельность;</a:t>
            </a:r>
          </a:p>
          <a:p>
            <a:pPr marL="285750" indent="-285750">
              <a:lnSpc>
                <a:spcPct val="90000"/>
              </a:lnSpc>
              <a:buFontTx/>
              <a:buChar char="-"/>
            </a:pPr>
            <a:r>
              <a:rPr lang="ru-RU" altLang="ru-RU" dirty="0" smtClean="0"/>
              <a:t>свободный </a:t>
            </a:r>
            <a:r>
              <a:rPr lang="ru-RU" altLang="ru-RU" dirty="0"/>
              <a:t>доступ детей, в том числе детей с ограниченными возможностями здоровья, к играм, игрушкам, материалам, пособиям, обеспечивающим все основные виды детской </a:t>
            </a:r>
            <a:r>
              <a:rPr lang="ru-RU" altLang="ru-RU" dirty="0" smtClean="0"/>
              <a:t>активности;</a:t>
            </a:r>
          </a:p>
          <a:p>
            <a:pPr marL="285750" indent="-285750">
              <a:lnSpc>
                <a:spcPct val="90000"/>
              </a:lnSpc>
              <a:buFontTx/>
              <a:buChar char="-"/>
            </a:pPr>
            <a:r>
              <a:rPr lang="ru-RU" altLang="ru-RU" dirty="0" smtClean="0"/>
              <a:t>исправность </a:t>
            </a:r>
            <a:r>
              <a:rPr lang="ru-RU" altLang="ru-RU" dirty="0"/>
              <a:t>и сохранность материалов и оборудования.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4328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1111443"/>
            <a:ext cx="6768752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ru-RU" altLang="ru-RU" dirty="0"/>
              <a:t>6) </a:t>
            </a:r>
            <a:r>
              <a:rPr lang="ru-RU" altLang="ru-RU" b="1" dirty="0">
                <a:solidFill>
                  <a:srgbClr val="FF0000"/>
                </a:solidFill>
              </a:rPr>
              <a:t>Безопасность</a:t>
            </a:r>
            <a:r>
              <a:rPr lang="ru-RU" altLang="ru-RU" dirty="0">
                <a:solidFill>
                  <a:srgbClr val="FF0000"/>
                </a:solidFill>
              </a:rPr>
              <a:t> </a:t>
            </a:r>
            <a:r>
              <a:rPr lang="ru-RU" altLang="ru-RU" dirty="0"/>
              <a:t>предметно-пространственной среды предполагает соответствие всех ее элементов требованиям по обеспечению надежности и безопасности их использования.</a:t>
            </a:r>
          </a:p>
          <a:p>
            <a:pPr>
              <a:lnSpc>
                <a:spcPct val="130000"/>
              </a:lnSpc>
            </a:pPr>
            <a:r>
              <a:rPr lang="ru-RU" altLang="ru-RU" dirty="0" smtClean="0"/>
              <a:t> </a:t>
            </a:r>
            <a:r>
              <a:rPr lang="ru-RU" altLang="ru-RU" dirty="0"/>
              <a:t>Организация самостоятельно определяет средства обучения, в том числе технические, соответствующие материалы (в том числе расходные), игровое, спортивное, оздоровительное оборудование, инвентарь, необходимые для реализации Программы.</a:t>
            </a:r>
          </a:p>
          <a:p>
            <a:pPr>
              <a:lnSpc>
                <a:spcPct val="80000"/>
              </a:lnSpc>
            </a:pPr>
            <a:endParaRPr lang="ru-RU" altLang="ru-RU" dirty="0"/>
          </a:p>
        </p:txBody>
      </p:sp>
    </p:spTree>
    <p:extLst>
      <p:ext uri="{BB962C8B-B14F-4D97-AF65-F5344CB8AC3E}">
        <p14:creationId xmlns="" xmlns:p14="http://schemas.microsoft.com/office/powerpoint/2010/main" val="365651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1276</Words>
  <Application>Microsoft Office PowerPoint</Application>
  <PresentationFormat>Экран (4:3)</PresentationFormat>
  <Paragraphs>115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Предметно-развивающая среда  в соответствии  с ФГОС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Предметно-развивающая среда в соответствии с ФГОС</dc:title>
  <dc:creator>US-7</dc:creator>
  <cp:lastModifiedBy>_</cp:lastModifiedBy>
  <cp:revision>32</cp:revision>
  <dcterms:created xsi:type="dcterms:W3CDTF">2014-11-04T14:32:47Z</dcterms:created>
  <dcterms:modified xsi:type="dcterms:W3CDTF">2022-03-23T05:56:00Z</dcterms:modified>
</cp:coreProperties>
</file>