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302" r:id="rId11"/>
    <p:sldId id="303" r:id="rId12"/>
    <p:sldId id="257" r:id="rId13"/>
    <p:sldId id="260" r:id="rId14"/>
    <p:sldId id="261" r:id="rId15"/>
    <p:sldId id="262" r:id="rId16"/>
    <p:sldId id="263" r:id="rId17"/>
    <p:sldId id="266" r:id="rId18"/>
    <p:sldId id="267" r:id="rId19"/>
    <p:sldId id="299" r:id="rId20"/>
    <p:sldId id="290" r:id="rId21"/>
    <p:sldId id="281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66"/>
    <a:srgbClr val="66CCFF"/>
    <a:srgbClr val="FF3300"/>
    <a:srgbClr val="33CC33"/>
    <a:srgbClr val="00FF00"/>
    <a:srgbClr val="33CC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1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1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1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59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49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6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72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3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864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7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244B-DF9E-4B4E-A328-9E6DECBB0B4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AE1B-9CD5-4D26-B589-39F33ECC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50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080" y="1556792"/>
            <a:ext cx="8280920" cy="180263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Предметно-развивающая среда </a:t>
            </a:r>
            <a:b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соответствии </a:t>
            </a:r>
            <a:b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ФГОС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0"/>
            <a:ext cx="4032448" cy="191683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ТРЕБОВАНИЯ ФГОС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ДО К  РАЗВИВАЮЩЕЙ ПРЕДМЕТНО-ПРОСТРАНСТВЕННОЙ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СРЕДЕ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5652127" y="4919921"/>
            <a:ext cx="3274338" cy="1494808"/>
          </a:xfrm>
          <a:custGeom>
            <a:avLst/>
            <a:gdLst>
              <a:gd name="connsiteX0" fmla="*/ 0 w 3274338"/>
              <a:gd name="connsiteY0" fmla="*/ 747404 h 1494808"/>
              <a:gd name="connsiteX1" fmla="*/ 1637169 w 3274338"/>
              <a:gd name="connsiteY1" fmla="*/ 0 h 1494808"/>
              <a:gd name="connsiteX2" fmla="*/ 3274338 w 3274338"/>
              <a:gd name="connsiteY2" fmla="*/ 747404 h 1494808"/>
              <a:gd name="connsiteX3" fmla="*/ 1637169 w 3274338"/>
              <a:gd name="connsiteY3" fmla="*/ 1494808 h 1494808"/>
              <a:gd name="connsiteX4" fmla="*/ 0 w 3274338"/>
              <a:gd name="connsiteY4" fmla="*/ 747404 h 149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338" h="1494808">
                <a:moveTo>
                  <a:pt x="0" y="747404"/>
                </a:moveTo>
                <a:cubicBezTo>
                  <a:pt x="0" y="334624"/>
                  <a:pt x="732986" y="0"/>
                  <a:pt x="1637169" y="0"/>
                </a:cubicBezTo>
                <a:cubicBezTo>
                  <a:pt x="2541352" y="0"/>
                  <a:pt x="3274338" y="334624"/>
                  <a:pt x="3274338" y="747404"/>
                </a:cubicBezTo>
                <a:cubicBezTo>
                  <a:pt x="3274338" y="1160184"/>
                  <a:pt x="2541352" y="1494808"/>
                  <a:pt x="1637169" y="1494808"/>
                </a:cubicBezTo>
                <a:cubicBezTo>
                  <a:pt x="732986" y="1494808"/>
                  <a:pt x="0" y="1160184"/>
                  <a:pt x="0" y="74740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296" tIns="236690" rIns="497296" bIns="236690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0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ТРАНСФОРМИРУЕМОСТЬ</a:t>
            </a:r>
            <a:r>
              <a:rPr lang="ru-RU" sz="1400" b="1" i="1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 </a:t>
            </a:r>
            <a:r>
              <a:rPr lang="ru-RU" sz="1400" b="1" i="0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ПРОСТРАНСТВА</a:t>
            </a:r>
            <a:endParaRPr lang="ru-RU" sz="1400" b="1" i="0" kern="1200" dirty="0">
              <a:solidFill>
                <a:srgbClr val="002060"/>
              </a:solidFill>
              <a:latin typeface="Comic Sans MS" pitchFamily="66" charset="0"/>
              <a:cs typeface="DaunPenh" panose="01010101010101010101" pitchFamily="2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79512" y="4869161"/>
            <a:ext cx="3744416" cy="1509188"/>
          </a:xfrm>
          <a:custGeom>
            <a:avLst/>
            <a:gdLst>
              <a:gd name="connsiteX0" fmla="*/ 0 w 3270700"/>
              <a:gd name="connsiteY0" fmla="*/ 754594 h 1509188"/>
              <a:gd name="connsiteX1" fmla="*/ 1635350 w 3270700"/>
              <a:gd name="connsiteY1" fmla="*/ 0 h 1509188"/>
              <a:gd name="connsiteX2" fmla="*/ 3270700 w 3270700"/>
              <a:gd name="connsiteY2" fmla="*/ 754594 h 1509188"/>
              <a:gd name="connsiteX3" fmla="*/ 1635350 w 3270700"/>
              <a:gd name="connsiteY3" fmla="*/ 1509188 h 1509188"/>
              <a:gd name="connsiteX4" fmla="*/ 0 w 3270700"/>
              <a:gd name="connsiteY4" fmla="*/ 754594 h 15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700" h="1509188">
                <a:moveTo>
                  <a:pt x="0" y="754594"/>
                </a:moveTo>
                <a:cubicBezTo>
                  <a:pt x="0" y="337843"/>
                  <a:pt x="732171" y="0"/>
                  <a:pt x="1635350" y="0"/>
                </a:cubicBezTo>
                <a:cubicBezTo>
                  <a:pt x="2538529" y="0"/>
                  <a:pt x="3270700" y="337843"/>
                  <a:pt x="3270700" y="754594"/>
                </a:cubicBezTo>
                <a:cubicBezTo>
                  <a:pt x="3270700" y="1171345"/>
                  <a:pt x="2538529" y="1509188"/>
                  <a:pt x="1635350" y="1509188"/>
                </a:cubicBezTo>
                <a:cubicBezTo>
                  <a:pt x="732171" y="1509188"/>
                  <a:pt x="0" y="1171345"/>
                  <a:pt x="0" y="7545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763" tIns="238795" rIns="496763" bIns="238795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ПОЛИФУНКЦИОНАЛЬНОСТЬ МАТЕРИАЛОВ</a:t>
            </a:r>
            <a:endParaRPr lang="ru-RU" sz="1400" b="1" kern="1200" dirty="0">
              <a:solidFill>
                <a:srgbClr val="002060"/>
              </a:solidFill>
              <a:latin typeface="Comic Sans MS" pitchFamily="66" charset="0"/>
              <a:cs typeface="DaunPenh" panose="01010101010101010101" pitchFamily="2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896909" y="2006178"/>
            <a:ext cx="3092698" cy="1402379"/>
          </a:xfrm>
          <a:custGeom>
            <a:avLst/>
            <a:gdLst>
              <a:gd name="connsiteX0" fmla="*/ 0 w 3092698"/>
              <a:gd name="connsiteY0" fmla="*/ 701190 h 1402379"/>
              <a:gd name="connsiteX1" fmla="*/ 1546349 w 3092698"/>
              <a:gd name="connsiteY1" fmla="*/ 0 h 1402379"/>
              <a:gd name="connsiteX2" fmla="*/ 3092698 w 3092698"/>
              <a:gd name="connsiteY2" fmla="*/ 701190 h 1402379"/>
              <a:gd name="connsiteX3" fmla="*/ 1546349 w 3092698"/>
              <a:gd name="connsiteY3" fmla="*/ 1402380 h 1402379"/>
              <a:gd name="connsiteX4" fmla="*/ 0 w 3092698"/>
              <a:gd name="connsiteY4" fmla="*/ 701190 h 14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698" h="1402379">
                <a:moveTo>
                  <a:pt x="0" y="701190"/>
                </a:moveTo>
                <a:cubicBezTo>
                  <a:pt x="0" y="313933"/>
                  <a:pt x="692324" y="0"/>
                  <a:pt x="1546349" y="0"/>
                </a:cubicBezTo>
                <a:cubicBezTo>
                  <a:pt x="2400374" y="0"/>
                  <a:pt x="3092698" y="313933"/>
                  <a:pt x="3092698" y="701190"/>
                </a:cubicBezTo>
                <a:cubicBezTo>
                  <a:pt x="3092698" y="1088447"/>
                  <a:pt x="2400374" y="1402380"/>
                  <a:pt x="1546349" y="1402380"/>
                </a:cubicBezTo>
                <a:cubicBezTo>
                  <a:pt x="692324" y="1402380"/>
                  <a:pt x="0" y="1088447"/>
                  <a:pt x="0" y="70119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695" tIns="223154" rIns="470695" bIns="223154" numCol="1" spcCol="1270" anchor="ctr" anchorCtr="0">
            <a:noAutofit/>
          </a:bodyPr>
          <a:lstStyle/>
          <a:p>
            <a:pPr lvl="0" algn="ctr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БЕЗОПАСНОСТЬ ПРЕДМЕТНО – ПРОСТРАНСТВЕННОЙ СРЕДЫ</a:t>
            </a:r>
            <a:endParaRPr lang="ru-RU" sz="1400" b="1" kern="1200" dirty="0">
              <a:solidFill>
                <a:srgbClr val="002060"/>
              </a:solidFill>
              <a:latin typeface="Comic Sans MS" pitchFamily="66" charset="0"/>
              <a:cs typeface="DaunPenh" panose="01010101010101010101" pitchFamily="2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027058" y="3476777"/>
            <a:ext cx="3057109" cy="1405002"/>
          </a:xfrm>
          <a:custGeom>
            <a:avLst/>
            <a:gdLst>
              <a:gd name="connsiteX0" fmla="*/ 0 w 3057109"/>
              <a:gd name="connsiteY0" fmla="*/ 702501 h 1405002"/>
              <a:gd name="connsiteX1" fmla="*/ 1528555 w 3057109"/>
              <a:gd name="connsiteY1" fmla="*/ 0 h 1405002"/>
              <a:gd name="connsiteX2" fmla="*/ 3057110 w 3057109"/>
              <a:gd name="connsiteY2" fmla="*/ 702501 h 1405002"/>
              <a:gd name="connsiteX3" fmla="*/ 1528555 w 3057109"/>
              <a:gd name="connsiteY3" fmla="*/ 1405002 h 1405002"/>
              <a:gd name="connsiteX4" fmla="*/ 0 w 3057109"/>
              <a:gd name="connsiteY4" fmla="*/ 702501 h 14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09" h="1405002">
                <a:moveTo>
                  <a:pt x="0" y="702501"/>
                </a:moveTo>
                <a:cubicBezTo>
                  <a:pt x="0" y="314520"/>
                  <a:pt x="684357" y="0"/>
                  <a:pt x="1528555" y="0"/>
                </a:cubicBezTo>
                <a:cubicBezTo>
                  <a:pt x="2372753" y="0"/>
                  <a:pt x="3057110" y="314520"/>
                  <a:pt x="3057110" y="702501"/>
                </a:cubicBezTo>
                <a:cubicBezTo>
                  <a:pt x="3057110" y="1090482"/>
                  <a:pt x="2372753" y="1405002"/>
                  <a:pt x="1528555" y="1405002"/>
                </a:cubicBezTo>
                <a:cubicBezTo>
                  <a:pt x="684357" y="1405002"/>
                  <a:pt x="0" y="1090482"/>
                  <a:pt x="0" y="7025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483" tIns="223538" rIns="465483" bIns="2235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ВАРИАТИВНОСТЬ СРЕДЫ</a:t>
            </a:r>
            <a:endParaRPr lang="ru-RU" sz="1400" b="1" kern="1200" dirty="0">
              <a:solidFill>
                <a:srgbClr val="002060"/>
              </a:solidFill>
              <a:latin typeface="Comic Sans MS" pitchFamily="66" charset="0"/>
              <a:cs typeface="DaunPenh" panose="01010101010101010101" pitchFamily="2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0019" y="1970539"/>
            <a:ext cx="3160946" cy="1446445"/>
          </a:xfrm>
          <a:custGeom>
            <a:avLst/>
            <a:gdLst>
              <a:gd name="connsiteX0" fmla="*/ 0 w 3160946"/>
              <a:gd name="connsiteY0" fmla="*/ 723223 h 1446445"/>
              <a:gd name="connsiteX1" fmla="*/ 1580473 w 3160946"/>
              <a:gd name="connsiteY1" fmla="*/ 0 h 1446445"/>
              <a:gd name="connsiteX2" fmla="*/ 3160946 w 3160946"/>
              <a:gd name="connsiteY2" fmla="*/ 723223 h 1446445"/>
              <a:gd name="connsiteX3" fmla="*/ 1580473 w 3160946"/>
              <a:gd name="connsiteY3" fmla="*/ 1446446 h 1446445"/>
              <a:gd name="connsiteX4" fmla="*/ 0 w 3160946"/>
              <a:gd name="connsiteY4" fmla="*/ 723223 h 14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946" h="1446445">
                <a:moveTo>
                  <a:pt x="0" y="723223"/>
                </a:moveTo>
                <a:cubicBezTo>
                  <a:pt x="0" y="323798"/>
                  <a:pt x="707602" y="0"/>
                  <a:pt x="1580473" y="0"/>
                </a:cubicBezTo>
                <a:cubicBezTo>
                  <a:pt x="2453344" y="0"/>
                  <a:pt x="3160946" y="323798"/>
                  <a:pt x="3160946" y="723223"/>
                </a:cubicBezTo>
                <a:cubicBezTo>
                  <a:pt x="3160946" y="1122648"/>
                  <a:pt x="2453344" y="1446446"/>
                  <a:pt x="1580473" y="1446446"/>
                </a:cubicBezTo>
                <a:cubicBezTo>
                  <a:pt x="707602" y="1446446"/>
                  <a:pt x="0" y="1122648"/>
                  <a:pt x="0" y="72322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690" tIns="229607" rIns="480690" bIns="229607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Comic Sans MS" pitchFamily="66" charset="0"/>
                <a:cs typeface="DaunPenh" panose="01010101010101010101" pitchFamily="2" charset="0"/>
              </a:rPr>
              <a:t>ДОСТУПНОСТЬ СРЕДЫ</a:t>
            </a:r>
            <a:endParaRPr lang="ru-RU" sz="1400" b="1" kern="1200" dirty="0">
              <a:solidFill>
                <a:srgbClr val="002060"/>
              </a:solidFill>
              <a:latin typeface="Comic Sans MS" pitchFamily="66" charset="0"/>
              <a:cs typeface="DaunPenh" panose="01010101010101010101" pitchFamily="2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45940" y="1934304"/>
            <a:ext cx="0" cy="15553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67744" y="1844824"/>
            <a:ext cx="1656184" cy="302433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3"/>
          </p:cNvCxnSpPr>
          <p:nvPr/>
        </p:nvCxnSpPr>
        <p:spPr>
          <a:xfrm flipH="1">
            <a:off x="2627786" y="1636118"/>
            <a:ext cx="662544" cy="4967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5"/>
          </p:cNvCxnSpPr>
          <p:nvPr/>
        </p:nvCxnSpPr>
        <p:spPr>
          <a:xfrm>
            <a:off x="6141702" y="1636118"/>
            <a:ext cx="473839" cy="4967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92080" y="1844824"/>
            <a:ext cx="1512168" cy="30963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1255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8" grpId="0" animBg="1"/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Игровые и развивающие центры (уголки) </a:t>
            </a:r>
            <a:b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 рамках группового пространства: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200280"/>
              </p:ext>
            </p:extLst>
          </p:nvPr>
        </p:nvGraphicFramePr>
        <p:xfrm>
          <a:off x="1043608" y="1556792"/>
          <a:ext cx="72008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8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Младший возраст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itchFamily="18" charset="0"/>
                        </a:rPr>
                        <a:t>Старший возраст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021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Уголок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Уголок строительства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Физкультурный уголок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 настольных игр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(сенсорный)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Книжный уголок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Уголок рисования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Уголок природы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сюжетно-ролевый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строительства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Физкультурно-оздоровительный центр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настольно-печатных игр и математики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литературы и обучения грамоте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искусства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детского экспериментирования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35696" y="692696"/>
            <a:ext cx="657341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Центр творчества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:\_3MO0U9D8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0" y="1268760"/>
            <a:ext cx="2411338" cy="203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_900836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1224"/>
            <a:ext cx="2595974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7-3-мест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58" y="2286485"/>
            <a:ext cx="2900398" cy="3147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15(44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11" y="3527082"/>
            <a:ext cx="3421193" cy="2202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6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Центр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сенсорики</a:t>
            </a:r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9" y="2276872"/>
            <a:ext cx="3450941" cy="25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stolicadetstva.com/images/text/72706b34f983807ee6bcc1f24a5386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istergid.ru/image/upload/2011-08-07/330026694634_6098529_p50504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432597" cy="257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68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7430"/>
            <a:ext cx="2959497" cy="22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eduvluki.ru/data/detsad/9/197/publ/29275/657563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4" y="3284984"/>
            <a:ext cx="3445975" cy="2584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SCN056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595737" cy="25169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141277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Музыкальный центр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Центр патриотического воспитания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5548"/>
            <a:ext cx="377857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045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27" y="3603680"/>
            <a:ext cx="3711816" cy="2557453"/>
          </a:xfrm>
          <a:prstGeom prst="rect">
            <a:avLst/>
          </a:prstGeom>
          <a:noFill/>
        </p:spPr>
      </p:pic>
      <p:pic>
        <p:nvPicPr>
          <p:cNvPr id="14338" name="Picture 2" descr="L:\Уголок краеведения_jp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35" y="1035548"/>
            <a:ext cx="3636293" cy="2568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8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orchel.ru/uploads/posts/2010-08/1281410325_018589d61f7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64704"/>
            <a:ext cx="1449119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14067" y="454243"/>
            <a:ext cx="4685183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Центр экспериментирования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00" y="1556792"/>
            <a:ext cx="2748881" cy="20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ped-kopilka.ru/images/15(4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3904117" cy="2513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2" y="4041225"/>
            <a:ext cx="2728462" cy="212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35174" y="4041225"/>
            <a:ext cx="1582816" cy="212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431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26248" y="1484784"/>
            <a:ext cx="4185840" cy="11521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9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Центр театра </a:t>
            </a:r>
          </a:p>
          <a:p>
            <a:pPr marL="0" indent="0" algn="ctr">
              <a:buNone/>
            </a:pPr>
            <a:r>
              <a:rPr lang="ru-RU" sz="9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ряженья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4" name="Picture 4" descr="http://smdetsad8.rusedu.net/gallery/1735/teatr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470672" cy="2603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:\Театральный уголок_JP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96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Развивающий центр по ПДД и ППБ: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:\2023923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000333" cy="225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:\2af10576e319c4df3e53955cef9a329d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308897" cy="3233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24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785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Центр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изобразительной деятельности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я\Desktop\Новая папка (2)\DSCN03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0" y="1484785"/>
            <a:ext cx="319784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386" name="Picture 2" descr="L:\p32_img_0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6" y="2204864"/>
            <a:ext cx="375223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Развивающая среда – система материальных объектов деятельности ребенка, функционально моделирующая содержание развития его духовного и физического облика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7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Предметная среда оказывает на ребенка определенное воздействие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уже с первых минут его жизни.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dirty="0"/>
              <a:t>Важно, чтобы она стала развивающей, т.е. обеспечивала формирование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dirty="0"/>
              <a:t>активной самостоятельности ребенка в деятельности. Она создает для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dirty="0"/>
              <a:t>ребенка условия творческого, познавательного, эстетического развития.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dirty="0"/>
              <a:t>При правильной организации предметно-развивающей среды ребенок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dirty="0"/>
              <a:t>чувствует уверенность в себе, стимулирует </a:t>
            </a:r>
            <a:r>
              <a:rPr lang="ru-RU" altLang="ru-RU" dirty="0" smtClean="0"/>
              <a:t>проявления самостоятельности</a:t>
            </a:r>
            <a:r>
              <a:rPr lang="ru-RU" altLang="ru-RU" dirty="0"/>
              <a:t>, творчества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24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810039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dirty="0"/>
              <a:t>При организации предметно – развивающей среды в дошкольном учреждении важнейшим условием является учет возрастных особенностей и потребностей детей, которые имеют свои отличительные признаки.</a:t>
            </a:r>
          </a:p>
          <a:p>
            <a:pPr>
              <a:lnSpc>
                <a:spcPct val="110000"/>
              </a:lnSpc>
            </a:pPr>
            <a:r>
              <a:rPr lang="ru-RU" altLang="ru-RU" dirty="0"/>
              <a:t> Для детей </a:t>
            </a:r>
            <a:r>
              <a:rPr lang="ru-RU" altLang="ru-RU" b="1" dirty="0"/>
              <a:t>третьего года</a:t>
            </a:r>
            <a:r>
              <a:rPr lang="ru-RU" altLang="ru-RU" dirty="0"/>
              <a:t> жизни является свободное и большое пространство, где они могут быть в активном движении – лазании, катании. </a:t>
            </a:r>
          </a:p>
          <a:p>
            <a:pPr>
              <a:lnSpc>
                <a:spcPct val="110000"/>
              </a:lnSpc>
            </a:pPr>
            <a:r>
              <a:rPr lang="ru-RU" altLang="ru-RU" dirty="0"/>
              <a:t>На </a:t>
            </a:r>
            <a:r>
              <a:rPr lang="ru-RU" altLang="ru-RU" b="1" dirty="0"/>
              <a:t>четвертом году</a:t>
            </a:r>
            <a:r>
              <a:rPr lang="ru-RU" altLang="ru-RU" dirty="0"/>
              <a:t> жизни ребенку необходим развернутый центр сюжетно-ролевых игр с яркими особенностями атрибутов, дети стремятся быть похожими на взрослых, быть такими же важными и большими.</a:t>
            </a:r>
          </a:p>
          <a:p>
            <a:pPr>
              <a:lnSpc>
                <a:spcPct val="110000"/>
              </a:lnSpc>
            </a:pPr>
            <a:r>
              <a:rPr lang="ru-RU" altLang="ru-RU" dirty="0"/>
              <a:t> </a:t>
            </a:r>
            <a:r>
              <a:rPr lang="ru-RU" altLang="ru-RU" b="1" dirty="0"/>
              <a:t>В среднем- старшем</a:t>
            </a:r>
            <a:r>
              <a:rPr lang="ru-RU" altLang="ru-RU" dirty="0"/>
              <a:t> дошкольном возрасте проявляется потребность в игре со сверстниками, создавать свой мир игры. Кроме того в предметно-развивающей среде должно учитываться формирование психологических новообразований в разные годы жизни.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25530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75" y="1484784"/>
            <a:ext cx="7128792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Не менее важным условием является </a:t>
            </a:r>
            <a:r>
              <a:rPr lang="ru-RU" altLang="ru-RU" b="1" dirty="0"/>
              <a:t>многофункциональность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предметно-развивающей среды.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Во всех возрастных группах должно быть уютное место для игры и </a:t>
            </a:r>
            <a:r>
              <a:rPr lang="ru-RU" altLang="ru-RU" dirty="0" smtClean="0"/>
              <a:t>отдыха детей</a:t>
            </a:r>
            <a:r>
              <a:rPr lang="ru-RU" altLang="ru-RU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При этом содержание предметно-развивающей среды должно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периодически обогащаться с ориентацией на поддержание интереса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ребенка к предметно-развивающей среде. Так же в каждой группе </a:t>
            </a:r>
            <a:r>
              <a:rPr lang="ru-RU" altLang="ru-RU" dirty="0" smtClean="0"/>
              <a:t>должны быть </a:t>
            </a:r>
            <a:r>
              <a:rPr lang="ru-RU" altLang="ru-RU" dirty="0"/>
              <a:t>созданы </a:t>
            </a:r>
            <a:r>
              <a:rPr lang="ru-RU" altLang="ru-RU" u="sng" dirty="0"/>
              <a:t>специальные зоны для самостоятельного </a:t>
            </a:r>
            <a:r>
              <a:rPr lang="ru-RU" altLang="ru-RU" u="sng" dirty="0" smtClean="0"/>
              <a:t>активного целенаправленного </a:t>
            </a:r>
            <a:r>
              <a:rPr lang="ru-RU" altLang="ru-RU" u="sng" dirty="0"/>
              <a:t>действия ребенка</a:t>
            </a:r>
            <a:r>
              <a:rPr lang="ru-RU" altLang="ru-RU" dirty="0"/>
              <a:t> во всех видах </a:t>
            </a:r>
            <a:r>
              <a:rPr lang="ru-RU" altLang="ru-RU" dirty="0" smtClean="0"/>
              <a:t>деятельности, содержащие </a:t>
            </a:r>
            <a:r>
              <a:rPr lang="ru-RU" altLang="ru-RU" dirty="0"/>
              <a:t>разнообразные материалы для развивающих игр и </a:t>
            </a:r>
            <a:r>
              <a:rPr lang="ru-RU" altLang="ru-RU" dirty="0" smtClean="0"/>
              <a:t>занятий детей </a:t>
            </a:r>
            <a:r>
              <a:rPr lang="ru-RU" altLang="ru-RU" dirty="0"/>
              <a:t>групповых помещений должно отвечать возрастным </a:t>
            </a:r>
            <a:r>
              <a:rPr lang="ru-RU" altLang="ru-RU" dirty="0" smtClean="0"/>
              <a:t>особенностям и </a:t>
            </a:r>
            <a:r>
              <a:rPr lang="ru-RU" altLang="ru-RU" dirty="0"/>
              <a:t>потребностям детей, иметь отличительные признаки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/>
              <a:t>При организации предметно-пространственной среды в детском саду необходима сложная, многоплановая и высокотворческая деятельность всех педагогов ДОУ. </a:t>
            </a:r>
            <a:endParaRPr lang="ru-RU" altLang="ru-RU" dirty="0" smtClean="0"/>
          </a:p>
          <a:p>
            <a:pPr>
              <a:lnSpc>
                <a:spcPct val="130000"/>
              </a:lnSpc>
            </a:pPr>
            <a:r>
              <a:rPr lang="ru-RU" altLang="ru-RU" dirty="0" smtClean="0"/>
              <a:t>Ведь </a:t>
            </a:r>
            <a:r>
              <a:rPr lang="ru-RU" altLang="ru-RU" u="sng" dirty="0"/>
              <a:t>разнообразие игрушек не является основным условием развития ребенка</a:t>
            </a:r>
            <a:r>
              <a:rPr lang="ru-RU" altLang="ru-RU" dirty="0"/>
              <a:t>. </a:t>
            </a:r>
          </a:p>
          <a:p>
            <a:pPr>
              <a:lnSpc>
                <a:spcPct val="130000"/>
              </a:lnSpc>
            </a:pPr>
            <a:endParaRPr lang="ru-RU" altLang="ru-RU" dirty="0"/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/>
              <a:t>Созданная эстетическая среда вызывает у детей чувство радости,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/>
              <a:t>эмоционально положительное отношение к детскому саду, желание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/>
              <a:t>посещать его, обогащает новыми впечатлениями и знаниями, побуждает к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/>
              <a:t>активной творческой деятельности, способствует интеллектуальному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/>
              <a:t>развитию детей дошкольного возраста.(</a:t>
            </a:r>
            <a:r>
              <a:rPr lang="ru-RU" altLang="ru-RU" dirty="0" err="1"/>
              <a:t>В.В.Давыдов</a:t>
            </a:r>
            <a:r>
              <a:rPr lang="ru-RU" altLang="ru-RU" dirty="0"/>
              <a:t>, </a:t>
            </a:r>
            <a:r>
              <a:rPr lang="ru-RU" altLang="ru-RU" dirty="0" err="1"/>
              <a:t>Л.В.Занков</a:t>
            </a:r>
            <a:r>
              <a:rPr lang="ru-RU" altLang="ru-RU" dirty="0"/>
              <a:t>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dirty="0" err="1"/>
              <a:t>А.Н.Леонтьев</a:t>
            </a:r>
            <a:r>
              <a:rPr lang="ru-RU" altLang="ru-RU" dirty="0"/>
              <a:t>, </a:t>
            </a:r>
            <a:r>
              <a:rPr lang="ru-RU" altLang="ru-RU" dirty="0" err="1"/>
              <a:t>Д.Б.Эльконин</a:t>
            </a:r>
            <a:r>
              <a:rPr lang="ru-RU" altLang="ru-RU" dirty="0"/>
              <a:t> и </a:t>
            </a:r>
            <a:r>
              <a:rPr lang="ru-RU" altLang="ru-RU" dirty="0" err="1"/>
              <a:t>др</a:t>
            </a:r>
            <a:r>
              <a:rPr lang="ru-RU" altLang="ru-RU" dirty="0"/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225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Роль среды в развитии детей</a:t>
            </a:r>
          </a:p>
          <a:p>
            <a:pPr algn="ctr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прослеживается на примере ее </a:t>
            </a:r>
            <a:r>
              <a:rPr lang="ru-RU" alt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основных функций</a:t>
            </a: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altLang="ru-RU" sz="2800" dirty="0" smtClean="0"/>
              <a:t>организующей</a:t>
            </a:r>
            <a:endParaRPr lang="ru-RU" alt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altLang="ru-RU" sz="2800" dirty="0" smtClean="0"/>
              <a:t>воспитательной</a:t>
            </a:r>
            <a:endParaRPr lang="ru-RU" alt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altLang="ru-RU" sz="2800" dirty="0" smtClean="0"/>
              <a:t>развивающей </a:t>
            </a:r>
            <a:endParaRPr lang="ru-RU" alt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628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9640" y="90872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Цель организующей функции</a:t>
            </a:r>
            <a:r>
              <a:rPr lang="ru-RU" alt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dirty="0"/>
              <a:t>– предложить ребенку всевозможный</a:t>
            </a:r>
          </a:p>
          <a:p>
            <a:pPr algn="ctr">
              <a:buFontTx/>
              <a:buNone/>
            </a:pPr>
            <a:r>
              <a:rPr lang="ru-RU" altLang="ru-RU" dirty="0"/>
              <a:t>материал для его активного участия в разных видах деятельности. В</a:t>
            </a:r>
          </a:p>
          <a:p>
            <a:pPr algn="ctr">
              <a:buFontTx/>
              <a:buNone/>
            </a:pPr>
            <a:r>
              <a:rPr lang="ru-RU" altLang="ru-RU" dirty="0"/>
              <a:t>определенном смысле содержание и вид развивающей среды служат</a:t>
            </a:r>
          </a:p>
          <a:p>
            <a:pPr algn="ctr">
              <a:buFontTx/>
              <a:buNone/>
            </a:pPr>
            <a:r>
              <a:rPr lang="ru-RU" altLang="ru-RU" dirty="0"/>
              <a:t>толчком для выбора дошкольником того вида самостоятельной</a:t>
            </a:r>
          </a:p>
          <a:p>
            <a:pPr algn="ctr">
              <a:buFontTx/>
              <a:buNone/>
            </a:pPr>
            <a:r>
              <a:rPr lang="ru-RU" altLang="ru-RU" dirty="0"/>
              <a:t>деятельности, который будет отвечать его предпочтениям,</a:t>
            </a:r>
          </a:p>
          <a:p>
            <a:pPr algn="ctr">
              <a:buFontTx/>
              <a:buNone/>
            </a:pPr>
            <a:r>
              <a:rPr lang="ru-RU" altLang="ru-RU" dirty="0" err="1"/>
              <a:t>потребностямили</a:t>
            </a:r>
            <a:r>
              <a:rPr lang="ru-RU" altLang="ru-RU" dirty="0"/>
              <a:t> формировать интересы. </a:t>
            </a:r>
          </a:p>
          <a:p>
            <a:pPr algn="ctr">
              <a:buFontTx/>
              <a:buNone/>
            </a:pPr>
            <a:endParaRPr lang="ru-RU" altLang="ru-RU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При формировании предметно-развивающей среды необходимо: </a:t>
            </a:r>
          </a:p>
          <a:p>
            <a:r>
              <a:rPr lang="ru-RU" altLang="ru-RU" dirty="0"/>
              <a:t>- избавляться от загромождения пространства </a:t>
            </a:r>
            <a:r>
              <a:rPr lang="ru-RU" altLang="ru-RU" dirty="0" err="1"/>
              <a:t>малофункциональными</a:t>
            </a:r>
            <a:r>
              <a:rPr lang="ru-RU" altLang="ru-RU" dirty="0"/>
              <a:t> и несочетаемыми друг с другом предметами; </a:t>
            </a:r>
          </a:p>
          <a:p>
            <a:r>
              <a:rPr lang="ru-RU" altLang="ru-RU" dirty="0"/>
              <a:t>- создать для ребенка три предметных пространства, отвечающих масштабам действий его рук (масштаб "глаз – рука"), роста и предметного мира взрослых (Г.Н. Любимова, С.Л. Новоселова); </a:t>
            </a:r>
          </a:p>
          <a:p>
            <a:r>
              <a:rPr lang="ru-RU" altLang="ru-RU" dirty="0"/>
              <a:t>- исходить из эргономических требований к жизнедеятельности: антропометрических, физиологических и психологических особенностей обитателя этой среды. </a:t>
            </a:r>
          </a:p>
        </p:txBody>
      </p:sp>
    </p:spTree>
    <p:extLst>
      <p:ext uri="{BB962C8B-B14F-4D97-AF65-F5344CB8AC3E}">
        <p14:creationId xmlns="" xmlns:p14="http://schemas.microsoft.com/office/powerpoint/2010/main" val="32972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050" y="112474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/>
              <a:t>В соответствии </a:t>
            </a:r>
            <a:r>
              <a:rPr lang="ru-RU" altLang="ru-RU" b="1" dirty="0">
                <a:solidFill>
                  <a:srgbClr val="FF0000"/>
                </a:solidFill>
              </a:rPr>
              <a:t>с воспитательной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функцией наполнение и построение развивающей среды должны быть ориентированы на создание ситуаций, когда дети стоят перед нравственным выбором: уступить или взять себе, поделиться или действовать самому, предложить помощь или пройти мимо проблем сверстника. Среда является центром, где зарождается основа для сотрудничества, положительных взаимоотношений, организованного поведения, бережного отношения. </a:t>
            </a:r>
          </a:p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Развивающая</a:t>
            </a:r>
            <a:r>
              <a:rPr lang="ru-RU" altLang="ru-RU" dirty="0"/>
              <a:t> функция предполагает, что содержание среды каждой деятельности должно соответствовать "зоне актуального развития" самого слабого и находиться в "зоне ближайшего развития" самого сильного в группе ребенка.</a:t>
            </a:r>
            <a:r>
              <a:rPr lang="ru-RU" altLang="ru-RU" sz="20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76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13009"/>
            <a:ext cx="7035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Успехов в работе!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1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168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latin typeface="Comic Sans MS" pitchFamily="66" charset="0"/>
              </a:rPr>
              <a:t>Требования </a:t>
            </a: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к развивающей предметно-пространственной среде.</a:t>
            </a:r>
          </a:p>
          <a:p>
            <a:pPr>
              <a:lnSpc>
                <a:spcPct val="120000"/>
              </a:lnSpc>
            </a:pPr>
            <a:r>
              <a:rPr lang="ru-RU" altLang="ru-RU" dirty="0" smtClean="0"/>
              <a:t>Развивающая </a:t>
            </a:r>
            <a:r>
              <a:rPr lang="ru-RU" altLang="ru-RU" dirty="0"/>
              <a:t>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5136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550" y="1052736"/>
            <a:ext cx="69127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dirty="0" smtClean="0"/>
              <a:t> </a:t>
            </a:r>
            <a:r>
              <a:rPr lang="ru-RU" altLang="ru-RU" dirty="0"/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pPr>
              <a:lnSpc>
                <a:spcPct val="120000"/>
              </a:lnSpc>
            </a:pPr>
            <a:r>
              <a:rPr lang="ru-RU" altLang="ru-RU" dirty="0" smtClean="0"/>
              <a:t> </a:t>
            </a:r>
            <a:r>
              <a:rPr lang="ru-RU" altLang="ru-RU" dirty="0"/>
              <a:t>Развивающая предметно-пространственная среда должна обеспечивать: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/>
              <a:t>реализацию различных образовательных программ;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/>
              <a:t>в случае организации инклюзивного образования - необходимые для него условия;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/>
              <a:t>учет национально-культурных, климатических условий, в которых осуществляется образовательная деятельность; </a:t>
            </a:r>
            <a:endParaRPr lang="ru-RU" altLang="ru-RU" dirty="0" smtClean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 smtClean="0"/>
              <a:t>учет </a:t>
            </a:r>
            <a:r>
              <a:rPr lang="ru-RU" altLang="ru-RU" dirty="0"/>
              <a:t>возрастных особенностей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9587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 smtClean="0"/>
              <a:t>Развивающая </a:t>
            </a:r>
            <a:r>
              <a:rPr lang="ru-RU" altLang="ru-RU" dirty="0"/>
              <a:t>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>
              <a:lnSpc>
                <a:spcPct val="130000"/>
              </a:lnSpc>
            </a:pPr>
            <a:r>
              <a:rPr lang="ru-RU" altLang="ru-RU" dirty="0"/>
              <a:t>1)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Насыщенность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среды должна соответствовать возрастным возможностям детей и содержанию Программы.</a:t>
            </a:r>
          </a:p>
          <a:p>
            <a:pPr>
              <a:lnSpc>
                <a:spcPct val="130000"/>
              </a:lnSpc>
            </a:pPr>
            <a:r>
              <a:rPr lang="ru-RU" altLang="ru-RU" dirty="0"/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</p:txBody>
      </p:sp>
    </p:spTree>
    <p:extLst>
      <p:ext uri="{BB962C8B-B14F-4D97-AF65-F5344CB8AC3E}">
        <p14:creationId xmlns="" xmlns:p14="http://schemas.microsoft.com/office/powerpoint/2010/main" val="573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dirty="0"/>
              <a:t>Организация образовательного пространства и разнообразие </a:t>
            </a:r>
            <a:r>
              <a:rPr lang="ru-RU" altLang="ru-RU" dirty="0" smtClean="0"/>
              <a:t>материалов, оборудования </a:t>
            </a:r>
            <a:r>
              <a:rPr lang="ru-RU" altLang="ru-RU" dirty="0"/>
              <a:t>и инвентаря (в здании и на участке) должны обеспечивать: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</a:t>
            </a:r>
            <a:r>
              <a:rPr lang="ru-RU" altLang="ru-RU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двигательную </a:t>
            </a:r>
            <a:r>
              <a:rPr lang="ru-RU" altLang="ru-RU" dirty="0"/>
              <a:t>активность, в том числе развитие крупной и мелкой моторики, участие в подвижных играх и </a:t>
            </a:r>
            <a:r>
              <a:rPr lang="ru-RU" altLang="ru-RU" dirty="0" smtClean="0"/>
              <a:t>соревнованиях;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эмоциональное </a:t>
            </a:r>
            <a:r>
              <a:rPr lang="ru-RU" altLang="ru-RU" dirty="0"/>
              <a:t>благополучие детей во взаимодействии с предметно-пространственным </a:t>
            </a:r>
            <a:r>
              <a:rPr lang="ru-RU" altLang="ru-RU" dirty="0" smtClean="0"/>
              <a:t>окружением;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возможность </a:t>
            </a:r>
            <a:r>
              <a:rPr lang="ru-RU" altLang="ru-RU" dirty="0"/>
              <a:t>самовыражения детей.</a:t>
            </a:r>
          </a:p>
          <a:p>
            <a:r>
              <a:rPr lang="ru-RU" altLang="ru-RU" dirty="0"/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3442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6984776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dirty="0"/>
              <a:t>2)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Трансформируемость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  <a:p>
            <a:pPr>
              <a:lnSpc>
                <a:spcPct val="110000"/>
              </a:lnSpc>
            </a:pPr>
            <a:r>
              <a:rPr lang="ru-RU" altLang="ru-RU" dirty="0"/>
              <a:t>3) </a:t>
            </a:r>
            <a:r>
              <a:rPr lang="ru-RU" altLang="ru-RU" b="1" dirty="0" err="1">
                <a:solidFill>
                  <a:srgbClr val="FF0000"/>
                </a:solidFill>
              </a:rPr>
              <a:t>Полифункциональность</a:t>
            </a:r>
            <a:r>
              <a:rPr lang="ru-RU" altLang="ru-RU" dirty="0"/>
              <a:t> материалов предполагает: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dirty="0"/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</a:t>
            </a:r>
            <a:r>
              <a:rPr lang="ru-RU" altLang="ru-RU" dirty="0" smtClean="0"/>
              <a:t>.;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dirty="0" smtClean="0"/>
              <a:t>наличие </a:t>
            </a:r>
            <a:r>
              <a:rPr lang="ru-RU" altLang="ru-RU" dirty="0"/>
              <a:t>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</p:txBody>
      </p:sp>
    </p:spTree>
    <p:extLst>
      <p:ext uri="{BB962C8B-B14F-4D97-AF65-F5344CB8AC3E}">
        <p14:creationId xmlns="" xmlns:p14="http://schemas.microsoft.com/office/powerpoint/2010/main" val="30941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20080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4) </a:t>
            </a:r>
            <a:r>
              <a:rPr lang="ru-RU" altLang="ru-RU" b="1" dirty="0">
                <a:solidFill>
                  <a:srgbClr val="FF0000"/>
                </a:solidFill>
              </a:rPr>
              <a:t>Вариативность</a:t>
            </a:r>
            <a:r>
              <a:rPr lang="ru-RU" altLang="ru-RU" dirty="0"/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наличие </a:t>
            </a:r>
            <a:r>
              <a:rPr lang="ru-RU" altLang="ru-RU" dirty="0"/>
              <a:t>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</a:t>
            </a:r>
            <a:r>
              <a:rPr lang="ru-RU" altLang="ru-RU" dirty="0" smtClean="0"/>
              <a:t>детей;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периодическую </a:t>
            </a:r>
            <a:r>
              <a:rPr lang="ru-RU" altLang="ru-RU" dirty="0"/>
              <a:t>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5) </a:t>
            </a:r>
            <a:r>
              <a:rPr lang="ru-RU" altLang="ru-RU" b="1" dirty="0">
                <a:solidFill>
                  <a:srgbClr val="FF0000"/>
                </a:solidFill>
              </a:rPr>
              <a:t>Доступность</a:t>
            </a:r>
            <a:r>
              <a:rPr lang="ru-RU" altLang="ru-RU" dirty="0"/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доступность </a:t>
            </a:r>
            <a:r>
              <a:rPr lang="ru-RU" altLang="ru-RU" dirty="0"/>
              <a:t>для воспитанников, в том числе детей с ограниченными возможностями здоровья и детей-инвалидов, всех помещений, где осуществляется образовательная </a:t>
            </a:r>
            <a:r>
              <a:rPr lang="ru-RU" altLang="ru-RU" dirty="0" smtClean="0"/>
              <a:t>деятельность;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свободный </a:t>
            </a:r>
            <a:r>
              <a:rPr lang="ru-RU" altLang="ru-RU" dirty="0"/>
              <a:t>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</a:t>
            </a:r>
            <a:r>
              <a:rPr lang="ru-RU" altLang="ru-RU" dirty="0" smtClean="0"/>
              <a:t>активности;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исправность </a:t>
            </a:r>
            <a:r>
              <a:rPr lang="ru-RU" altLang="ru-RU" dirty="0"/>
              <a:t>и сохранность материалов и оборудования.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32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11443"/>
            <a:ext cx="67687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/>
              <a:t>6) </a:t>
            </a:r>
            <a:r>
              <a:rPr lang="ru-RU" altLang="ru-RU" b="1" dirty="0">
                <a:solidFill>
                  <a:srgbClr val="FF0000"/>
                </a:solidFill>
              </a:rPr>
              <a:t>Безопасность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lnSpc>
                <a:spcPct val="130000"/>
              </a:lnSpc>
            </a:pPr>
            <a:r>
              <a:rPr lang="ru-RU" altLang="ru-RU" dirty="0" smtClean="0"/>
              <a:t> </a:t>
            </a:r>
            <a:r>
              <a:rPr lang="ru-RU" altLang="ru-RU" dirty="0"/>
              <a:t>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656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1276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Предметно-развивающая среда  в соответствии  с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соответствии с ФГОС</dc:title>
  <dc:creator>US-7</dc:creator>
  <cp:lastModifiedBy>_</cp:lastModifiedBy>
  <cp:revision>32</cp:revision>
  <dcterms:created xsi:type="dcterms:W3CDTF">2014-11-04T14:32:47Z</dcterms:created>
  <dcterms:modified xsi:type="dcterms:W3CDTF">2022-03-23T05:56:00Z</dcterms:modified>
</cp:coreProperties>
</file>